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2" r:id="rId2"/>
    <p:sldMasterId id="2147483668" r:id="rId3"/>
    <p:sldMasterId id="2147483686" r:id="rId4"/>
  </p:sldMasterIdLst>
  <p:notesMasterIdLst>
    <p:notesMasterId r:id="rId21"/>
  </p:notesMasterIdLst>
  <p:sldIdLst>
    <p:sldId id="337" r:id="rId5"/>
    <p:sldId id="338" r:id="rId6"/>
    <p:sldId id="287" r:id="rId7"/>
    <p:sldId id="340" r:id="rId8"/>
    <p:sldId id="345" r:id="rId9"/>
    <p:sldId id="319" r:id="rId10"/>
    <p:sldId id="336" r:id="rId11"/>
    <p:sldId id="341" r:id="rId12"/>
    <p:sldId id="288" r:id="rId13"/>
    <p:sldId id="335" r:id="rId14"/>
    <p:sldId id="332" r:id="rId15"/>
    <p:sldId id="343" r:id="rId16"/>
    <p:sldId id="291" r:id="rId17"/>
    <p:sldId id="330" r:id="rId18"/>
    <p:sldId id="333"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69" d="100"/>
          <a:sy n="69" d="100"/>
        </p:scale>
        <p:origin x="858"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D4412-81F2-4C72-A18C-639E2438977D}"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US"/>
        </a:p>
      </dgm:t>
    </dgm:pt>
    <dgm:pt modelId="{EF600DBC-D389-4DDC-A1C3-2798FF456D54}" type="pres">
      <dgm:prSet presAssocID="{770D4412-81F2-4C72-A18C-639E2438977D}" presName="diagram" presStyleCnt="0">
        <dgm:presLayoutVars>
          <dgm:dir/>
          <dgm:resizeHandles val="exact"/>
        </dgm:presLayoutVars>
      </dgm:prSet>
      <dgm:spPr/>
      <dgm:t>
        <a:bodyPr/>
        <a:lstStyle/>
        <a:p>
          <a:endParaRPr lang="en-US"/>
        </a:p>
      </dgm:t>
    </dgm:pt>
  </dgm:ptLst>
  <dgm:cxnLst>
    <dgm:cxn modelId="{D6865569-2E1A-48F4-9E33-0C80339AD174}" type="presOf" srcId="{770D4412-81F2-4C72-A18C-639E2438977D}" destId="{EF600DBC-D389-4DDC-A1C3-2798FF456D54}"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02474-3819-4CC0-9F4D-94B3EBC18B91}" type="datetimeFigureOut">
              <a:rPr lang="en-US" smtClean="0"/>
              <a:t>10/11/2017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3523A-F5CF-49E1-A150-1F6753230545}" type="slidenum">
              <a:rPr lang="en-US" smtClean="0"/>
              <a:t>‹#›</a:t>
            </a:fld>
            <a:endParaRPr lang="en-US" dirty="0"/>
          </a:p>
        </p:txBody>
      </p:sp>
    </p:spTree>
    <p:extLst>
      <p:ext uri="{BB962C8B-B14F-4D97-AF65-F5344CB8AC3E}">
        <p14:creationId xmlns:p14="http://schemas.microsoft.com/office/powerpoint/2010/main" val="349777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92112" y="642014"/>
            <a:ext cx="2054697" cy="627836"/>
          </a:xfrm>
          <a:prstGeom prst="rect">
            <a:avLst/>
          </a:prstGeom>
          <a:noFill/>
          <a:effectLst>
            <a:outerShdw blurRad="50800" dist="38100" dir="2700000" algn="tl" rotWithShape="0">
              <a:prstClr val="black">
                <a:alpha val="40000"/>
              </a:prstClr>
            </a:outerShdw>
          </a:effectLst>
        </p:spPr>
      </p:pic>
      <p:sp>
        <p:nvSpPr>
          <p:cNvPr id="10" name="Rectangle 11"/>
          <p:cNvSpPr>
            <a:spLocks noChangeArrowheads="1"/>
          </p:cNvSpPr>
          <p:nvPr userDrawn="1"/>
        </p:nvSpPr>
        <p:spPr bwMode="auto">
          <a:xfrm>
            <a:off x="699295" y="6499604"/>
            <a:ext cx="1718733" cy="228600"/>
          </a:xfrm>
          <a:prstGeom prst="rect">
            <a:avLst/>
          </a:prstGeom>
          <a:noFill/>
          <a:ln w="9525">
            <a:noFill/>
            <a:miter lim="800000"/>
            <a:headEnd/>
            <a:tailEnd/>
          </a:ln>
          <a:effectLst/>
        </p:spPr>
        <p:txBody>
          <a:bodyPr/>
          <a:lstStyle/>
          <a:p>
            <a:pPr eaLnBrk="0" hangingPunct="0">
              <a:defRPr/>
            </a:pPr>
            <a:r>
              <a:rPr lang="en-US" sz="900" dirty="0">
                <a:solidFill>
                  <a:schemeClr val="bg1"/>
                </a:solidFill>
                <a:cs typeface="Arial" charset="0"/>
              </a:rPr>
              <a:t>CONFIDENTIAL</a:t>
            </a:r>
            <a:endParaRPr lang="en-US" sz="1200" dirty="0">
              <a:solidFill>
                <a:schemeClr val="bg1"/>
              </a:solidFill>
              <a:cs typeface="Arial" charset="0"/>
            </a:endParaRPr>
          </a:p>
        </p:txBody>
      </p:sp>
    </p:spTree>
    <p:extLst>
      <p:ext uri="{BB962C8B-B14F-4D97-AF65-F5344CB8AC3E}">
        <p14:creationId xmlns:p14="http://schemas.microsoft.com/office/powerpoint/2010/main" val="39269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41079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5584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92419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37135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835757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17553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FC44BE-2A74-430A-8BDA-F782C17180E7}" type="datetime1">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92112" y="642014"/>
            <a:ext cx="2054697" cy="627836"/>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871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99685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417617159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9893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390412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34399966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142614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85380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81238226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331644650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14376938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9432346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18093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86666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7268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375303" y="716370"/>
            <a:ext cx="2054697" cy="627836"/>
          </a:xfrm>
          <a:prstGeom prst="rect">
            <a:avLst/>
          </a:prstGeom>
          <a:noFill/>
          <a:effectLst>
            <a:outerShdw blurRad="50800" dist="38100" dir="2700000" algn="tl" rotWithShape="0">
              <a:prstClr val="black">
                <a:alpha val="40000"/>
              </a:prstClr>
            </a:outerShdw>
          </a:effectLst>
        </p:spPr>
      </p:pic>
      <p:sp>
        <p:nvSpPr>
          <p:cNvPr id="9" name="Rectangle 8"/>
          <p:cNvSpPr/>
          <p:nvPr userDrawn="1"/>
        </p:nvSpPr>
        <p:spPr>
          <a:xfrm>
            <a:off x="2438400" y="6721478"/>
            <a:ext cx="2438400" cy="136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4876800" y="6721478"/>
            <a:ext cx="2438400" cy="136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7315200" y="6721478"/>
            <a:ext cx="2438400" cy="136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9753600" y="6721477"/>
            <a:ext cx="2438400" cy="136525"/>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1917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94687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0402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40946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6311900"/>
            <a:ext cx="12192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Z:\MEDIA\LOGOS\IM FLASH - traditional\IM logo H b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6412" y="6386892"/>
            <a:ext cx="1144588" cy="370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Rectangle 11"/>
          <p:cNvSpPr>
            <a:spLocks noChangeArrowheads="1"/>
          </p:cNvSpPr>
          <p:nvPr/>
        </p:nvSpPr>
        <p:spPr bwMode="auto">
          <a:xfrm>
            <a:off x="699295" y="6499604"/>
            <a:ext cx="1718733" cy="228600"/>
          </a:xfrm>
          <a:prstGeom prst="rect">
            <a:avLst/>
          </a:prstGeom>
          <a:noFill/>
          <a:ln w="9525">
            <a:noFill/>
            <a:miter lim="800000"/>
            <a:headEnd/>
            <a:tailEnd/>
          </a:ln>
          <a:effectLst/>
        </p:spPr>
        <p:txBody>
          <a:bodyPr/>
          <a:lstStyle/>
          <a:p>
            <a:pPr eaLnBrk="0" hangingPunct="0">
              <a:defRPr/>
            </a:pPr>
            <a:r>
              <a:rPr lang="en-US" sz="900" dirty="0">
                <a:solidFill>
                  <a:schemeClr val="bg1"/>
                </a:solidFill>
                <a:cs typeface="Arial" charset="0"/>
              </a:rPr>
              <a:t>CONFIDENTIAL</a:t>
            </a:r>
            <a:endParaRPr lang="en-US" sz="1200" dirty="0">
              <a:solidFill>
                <a:schemeClr val="bg1"/>
              </a:solidFill>
              <a:cs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197370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t>‹#›</a:t>
            </a:fld>
            <a:endParaRPr lang="en-US" dirty="0"/>
          </a:p>
        </p:txBody>
      </p:sp>
      <p:sp>
        <p:nvSpPr>
          <p:cNvPr id="11" name="Rectangle 10"/>
          <p:cNvSpPr/>
          <p:nvPr/>
        </p:nvSpPr>
        <p:spPr>
          <a:xfrm>
            <a:off x="2438400" y="6721478"/>
            <a:ext cx="2438400" cy="136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4876800" y="6721478"/>
            <a:ext cx="2438400" cy="136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15200" y="6721478"/>
            <a:ext cx="2438400" cy="136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9753600" y="6721477"/>
            <a:ext cx="2438400" cy="136525"/>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a:spLocks noChangeArrowheads="1"/>
          </p:cNvSpPr>
          <p:nvPr/>
        </p:nvSpPr>
        <p:spPr bwMode="auto">
          <a:xfrm>
            <a:off x="10608735" y="6675437"/>
            <a:ext cx="1718733" cy="228600"/>
          </a:xfrm>
          <a:prstGeom prst="rect">
            <a:avLst/>
          </a:prstGeom>
          <a:noFill/>
          <a:ln w="9525">
            <a:noFill/>
            <a:miter lim="800000"/>
            <a:headEnd/>
            <a:tailEnd/>
          </a:ln>
          <a:effectLst/>
        </p:spPr>
        <p:txBody>
          <a:bodyPr/>
          <a:lstStyle/>
          <a:p>
            <a:pPr eaLnBrk="0" hangingPunct="0">
              <a:defRPr/>
            </a:pPr>
            <a:r>
              <a:rPr lang="en-US" sz="900" dirty="0">
                <a:solidFill>
                  <a:schemeClr val="tx1"/>
                </a:solidFill>
                <a:cs typeface="Arial" charset="0"/>
              </a:rPr>
              <a:t>CONFIDENTIAL</a:t>
            </a:r>
            <a:endParaRPr lang="en-US" sz="1200" dirty="0">
              <a:solidFill>
                <a:schemeClr val="tx1"/>
              </a:solidFill>
              <a:cs typeface="Arial" charset="0"/>
            </a:endParaRPr>
          </a:p>
        </p:txBody>
      </p:sp>
      <p:pic>
        <p:nvPicPr>
          <p:cNvPr id="16" name="Picture 4" descr="Z:\MEDIA\LOGOS\IM FLASH - traditional\IM Flash Logo H blue with tag.png"/>
          <p:cNvPicPr>
            <a:picLocks noChangeAspect="1" noChangeArrowheads="1"/>
          </p:cNvPicPr>
          <p:nvPr/>
        </p:nvPicPr>
        <p:blipFill>
          <a:blip r:embed="rId7" cstate="print"/>
          <a:srcRect/>
          <a:stretch>
            <a:fillRect/>
          </a:stretch>
        </p:blipFill>
        <p:spPr bwMode="auto">
          <a:xfrm>
            <a:off x="509532" y="6299555"/>
            <a:ext cx="1442034" cy="478720"/>
          </a:xfrm>
          <a:prstGeom prst="rect">
            <a:avLst/>
          </a:prstGeom>
          <a:noFill/>
        </p:spPr>
      </p:pic>
    </p:spTree>
    <p:extLst>
      <p:ext uri="{BB962C8B-B14F-4D97-AF65-F5344CB8AC3E}">
        <p14:creationId xmlns:p14="http://schemas.microsoft.com/office/powerpoint/2010/main" val="14709955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9" name="Rectangle 18"/>
          <p:cNvSpPr/>
          <p:nvPr/>
        </p:nvSpPr>
        <p:spPr>
          <a:xfrm>
            <a:off x="-22577" y="6208716"/>
            <a:ext cx="12214577" cy="5730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298" y="6298288"/>
            <a:ext cx="383917" cy="43045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t>‹#›</a:t>
            </a:fld>
            <a:endParaRPr lang="en-US" dirty="0"/>
          </a:p>
        </p:txBody>
      </p:sp>
      <p:pic>
        <p:nvPicPr>
          <p:cNvPr id="16" name="Picture 4" descr="Z:\MEDIA\LOGOS\IM FLASH - traditional\IM Flash Logo H blue with tag.png"/>
          <p:cNvPicPr>
            <a:picLocks noChangeAspect="1" noChangeArrowheads="1"/>
          </p:cNvPicPr>
          <p:nvPr/>
        </p:nvPicPr>
        <p:blipFill>
          <a:blip r:embed="rId8" cstate="print"/>
          <a:srcRect/>
          <a:stretch>
            <a:fillRect/>
          </a:stretch>
        </p:blipFill>
        <p:spPr bwMode="auto">
          <a:xfrm>
            <a:off x="509532" y="6274154"/>
            <a:ext cx="1442034" cy="478720"/>
          </a:xfrm>
          <a:prstGeom prst="rect">
            <a:avLst/>
          </a:prstGeom>
          <a:noFill/>
        </p:spPr>
      </p:pic>
      <p:sp>
        <p:nvSpPr>
          <p:cNvPr id="10" name="Rectangle 9"/>
          <p:cNvSpPr>
            <a:spLocks noChangeArrowheads="1"/>
          </p:cNvSpPr>
          <p:nvPr/>
        </p:nvSpPr>
        <p:spPr bwMode="auto">
          <a:xfrm>
            <a:off x="5440186" y="6380959"/>
            <a:ext cx="1289050" cy="228600"/>
          </a:xfrm>
          <a:prstGeom prst="rect">
            <a:avLst/>
          </a:prstGeom>
          <a:noFill/>
          <a:ln w="9525">
            <a:noFill/>
            <a:miter lim="800000"/>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900" dirty="0">
                <a:solidFill>
                  <a:srgbClr val="C00000"/>
                </a:solidFill>
                <a:cs typeface="Arial" charset="0"/>
              </a:rPr>
              <a:t>CONFIDENTIAL</a:t>
            </a:r>
            <a:endParaRPr lang="en-US" sz="1200" dirty="0">
              <a:solidFill>
                <a:srgbClr val="C00000"/>
              </a:solidFill>
              <a:cs typeface="Arial" charset="0"/>
            </a:endParaRPr>
          </a:p>
        </p:txBody>
      </p:sp>
    </p:spTree>
    <p:extLst>
      <p:ext uri="{BB962C8B-B14F-4D97-AF65-F5344CB8AC3E}">
        <p14:creationId xmlns:p14="http://schemas.microsoft.com/office/powerpoint/2010/main" val="185300598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6AD66-9CBB-4F8D-9163-86919D5F8BD0}" type="datetimeFigureOut">
              <a:rPr lang="en-US" smtClean="0"/>
              <a:t>10/11/2017</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886409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google.com/url?sa=i&amp;rct=j&amp;q=&amp;esrc=s&amp;source=imgres&amp;cd=&amp;cad=rja&amp;uact=8&amp;ved=0ahUKEwjaxP2zxZrRAhVBRmMKHZXfB4wQjRwIBw&amp;url=https://sunnynash.wordpress.com/2011/03/16/rosa-parks-montgomery-bus-boycott-jim-crow/&amp;psig=AFQjCNFLV2yRJczEZTlM2ypxdwLHdoi64A&amp;ust=1483140058115033" TargetMode="External"/><Relationship Id="rId1" Type="http://schemas.openxmlformats.org/officeDocument/2006/relationships/slideLayout" Target="../slideLayouts/slideLayout19.xml"/><Relationship Id="rId6" Type="http://schemas.openxmlformats.org/officeDocument/2006/relationships/hyperlink" Target="https://www.google.com/url?sa=i&amp;rct=j&amp;q=&amp;esrc=s&amp;source=images&amp;cd=&amp;cad=rja&amp;uact=8&amp;ved=0ahUKEwiMzMOUxprRAhUE22MKHUvkDwkQjRwIBw&amp;url=https://www.nps.gov/hafe/learn/historyculture/w-e-b-dubois.htm&amp;bvm=bv.142059868,d.cGc&amp;psig=AFQjCNEjmet0Fnma4a0uoMV3nB37jVBGHw&amp;ust=1483140250642943" TargetMode="External"/><Relationship Id="rId5" Type="http://schemas.openxmlformats.org/officeDocument/2006/relationships/image" Target="../media/image10.jpeg"/><Relationship Id="rId4" Type="http://schemas.openxmlformats.org/officeDocument/2006/relationships/hyperlink" Target="https://www.google.com/url?sa=i&amp;rct=j&amp;q=&amp;esrc=s&amp;source=images&amp;cd=&amp;cad=rja&amp;uact=8&amp;ved=0ahUKEwjSq-n-xZrRAhUE22MKHUvkDwkQjRwIBw&amp;url=https://en.wikipedia.org/wiki/Booker_T._Washington&amp;bvm=bv.142059868,d.cGc&amp;psig=AFQjCNGcMG-XEG7AP6OlShvdDqrFXVZW1Q&amp;ust=148314021285550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hyperlink" Target="https://www.google.com/url?sa=i&amp;rct=j&amp;q=&amp;esrc=s&amp;source=imgres&amp;cd=&amp;cad=rja&amp;uact=8&amp;ved=0ahUKEwjaxP2zxZrRAhVBRmMKHZXfB4wQjRwIBw&amp;url=https://sunnynash.wordpress.com/2011/03/16/rosa-parks-montgomery-bus-boycott-jim-crow/&amp;psig=AFQjCNFLV2yRJczEZTlM2ypxdwLHdoi64A&amp;ust=148314005811503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1562" y="227283"/>
            <a:ext cx="11228438" cy="792552"/>
          </a:xfrm>
          <a:solidFill>
            <a:schemeClr val="bg1"/>
          </a:solidFill>
        </p:spPr>
        <p:txBody>
          <a:bodyPr>
            <a:normAutofit fontScale="90000"/>
          </a:bodyPr>
          <a:lstStyle/>
          <a:p>
            <a:pPr algn="l"/>
            <a:r>
              <a:rPr lang="en-US" b="1" dirty="0" smtClean="0">
                <a:latin typeface="Baskerville Old Face" panose="02020602080505020303" pitchFamily="18" charset="0"/>
              </a:rPr>
              <a:t>Starter: </a:t>
            </a:r>
            <a:r>
              <a:rPr lang="en-US" dirty="0" smtClean="0">
                <a:latin typeface="Baskerville Old Face" panose="02020602080505020303" pitchFamily="18" charset="0"/>
              </a:rPr>
              <a:t>Translate amendments into your own words  </a:t>
            </a:r>
            <a:endParaRPr lang="en-US" dirty="0">
              <a:latin typeface="Baskerville Old Face" panose="02020602080505020303" pitchFamily="18" charset="0"/>
            </a:endParaRPr>
          </a:p>
        </p:txBody>
      </p:sp>
      <p:sp>
        <p:nvSpPr>
          <p:cNvPr id="6" name="TextBox 5"/>
          <p:cNvSpPr txBox="1"/>
          <p:nvPr/>
        </p:nvSpPr>
        <p:spPr>
          <a:xfrm>
            <a:off x="201561" y="1102962"/>
            <a:ext cx="11824183" cy="5632311"/>
          </a:xfrm>
          <a:prstGeom prst="rect">
            <a:avLst/>
          </a:prstGeom>
          <a:solidFill>
            <a:schemeClr val="bg1"/>
          </a:solidFill>
        </p:spPr>
        <p:txBody>
          <a:bodyPr wrap="square" rtlCol="0">
            <a:spAutoFit/>
          </a:bodyPr>
          <a:lstStyle/>
          <a:p>
            <a:r>
              <a:rPr lang="en-US" sz="2400" b="1" dirty="0" smtClean="0">
                <a:latin typeface="Baskerville Old Face" panose="02020602080505020303" pitchFamily="18" charset="0"/>
              </a:rPr>
              <a:t>13</a:t>
            </a:r>
            <a:r>
              <a:rPr lang="en-US" sz="2400" b="1" baseline="30000" dirty="0" smtClean="0">
                <a:latin typeface="Baskerville Old Face" panose="02020602080505020303" pitchFamily="18" charset="0"/>
              </a:rPr>
              <a:t>th</a:t>
            </a:r>
            <a:r>
              <a:rPr lang="en-US" sz="2400" b="1" dirty="0" smtClean="0">
                <a:latin typeface="Baskerville Old Face" panose="02020602080505020303" pitchFamily="18" charset="0"/>
              </a:rPr>
              <a:t> Amendment (1865) : </a:t>
            </a:r>
            <a:r>
              <a:rPr lang="en-US" sz="2400" dirty="0"/>
              <a:t>Neither slavery nor involuntary servitude, except as a punishment for crime whereof the party shall have been duly convicted, shall exist within the United States, or any place subject to their jurisdiction</a:t>
            </a:r>
            <a:r>
              <a:rPr lang="en-US" sz="2400" dirty="0" smtClean="0"/>
              <a:t>.</a:t>
            </a:r>
          </a:p>
          <a:p>
            <a:endParaRPr lang="en-US" sz="2400" dirty="0">
              <a:latin typeface="Baskerville Old Face" panose="02020602080505020303" pitchFamily="18" charset="0"/>
            </a:endParaRPr>
          </a:p>
          <a:p>
            <a:r>
              <a:rPr lang="en-US" sz="2400" b="1" dirty="0" smtClean="0">
                <a:latin typeface="Baskerville Old Face" panose="02020602080505020303" pitchFamily="18" charset="0"/>
              </a:rPr>
              <a:t>14</a:t>
            </a:r>
            <a:r>
              <a:rPr lang="en-US" sz="2400" b="1" baseline="30000" dirty="0" smtClean="0">
                <a:latin typeface="Baskerville Old Face" panose="02020602080505020303" pitchFamily="18" charset="0"/>
              </a:rPr>
              <a:t>th</a:t>
            </a:r>
            <a:r>
              <a:rPr lang="en-US" sz="2400" b="1" dirty="0" smtClean="0">
                <a:latin typeface="Baskerville Old Face" panose="02020602080505020303" pitchFamily="18" charset="0"/>
              </a:rPr>
              <a:t> Amendment (1868): </a:t>
            </a:r>
            <a:r>
              <a:rPr lang="en-US" sz="24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r>
              <a:rPr lang="en-US" sz="2400" dirty="0" smtClean="0"/>
              <a:t>.</a:t>
            </a:r>
          </a:p>
          <a:p>
            <a:endParaRPr lang="en-US" sz="2400" b="1" dirty="0">
              <a:latin typeface="Baskerville Old Face" panose="02020602080505020303" pitchFamily="18" charset="0"/>
            </a:endParaRPr>
          </a:p>
          <a:p>
            <a:r>
              <a:rPr lang="en-US" sz="2400" b="1" dirty="0" smtClean="0">
                <a:latin typeface="Baskerville Old Face" panose="02020602080505020303" pitchFamily="18" charset="0"/>
              </a:rPr>
              <a:t>15</a:t>
            </a:r>
            <a:r>
              <a:rPr lang="en-US" sz="2400" b="1" baseline="30000" dirty="0" smtClean="0">
                <a:latin typeface="Baskerville Old Face" panose="02020602080505020303" pitchFamily="18" charset="0"/>
              </a:rPr>
              <a:t>th</a:t>
            </a:r>
            <a:r>
              <a:rPr lang="en-US" sz="2400" b="1" dirty="0" smtClean="0">
                <a:latin typeface="Baskerville Old Face" panose="02020602080505020303" pitchFamily="18" charset="0"/>
              </a:rPr>
              <a:t> Amendment (1870): </a:t>
            </a:r>
            <a:r>
              <a:rPr lang="en-US" sz="2400" dirty="0"/>
              <a:t>The right of citizens of the United States to vote shall not be denied or abridged by the United States or by any State on account of race, color, or previous condition of servitude.</a:t>
            </a:r>
            <a:br>
              <a:rPr lang="en-US" sz="2400" dirty="0"/>
            </a:br>
            <a:endParaRPr lang="en-US" sz="2400" b="1" dirty="0">
              <a:latin typeface="Baskerville Old Face" panose="02020602080505020303" pitchFamily="18" charset="0"/>
            </a:endParaRPr>
          </a:p>
        </p:txBody>
      </p:sp>
    </p:spTree>
    <p:extLst>
      <p:ext uri="{BB962C8B-B14F-4D97-AF65-F5344CB8AC3E}">
        <p14:creationId xmlns:p14="http://schemas.microsoft.com/office/powerpoint/2010/main" val="165102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9670027" cy="1143000"/>
          </a:xfrm>
          <a:solidFill>
            <a:schemeClr val="bg1"/>
          </a:solidFill>
        </p:spPr>
        <p:txBody>
          <a:bodyPr>
            <a:normAutofit/>
          </a:bodyPr>
          <a:lstStyle/>
          <a:p>
            <a:pPr algn="l"/>
            <a:r>
              <a:rPr lang="en-US" b="1" dirty="0">
                <a:latin typeface="Baskerville Old Face" panose="02020602080505020303" pitchFamily="18" charset="0"/>
              </a:rPr>
              <a:t>“GREAT MIGRATION”  (1890-1960)</a:t>
            </a:r>
          </a:p>
        </p:txBody>
      </p:sp>
      <p:sp>
        <p:nvSpPr>
          <p:cNvPr id="6" name="Cloud Callout 5"/>
          <p:cNvSpPr/>
          <p:nvPr/>
        </p:nvSpPr>
        <p:spPr>
          <a:xfrm>
            <a:off x="0" y="1632608"/>
            <a:ext cx="2915267" cy="1165321"/>
          </a:xfrm>
          <a:prstGeom prst="cloudCallout">
            <a:avLst>
              <a:gd name="adj1" fmla="val 64297"/>
              <a:gd name="adj2" fmla="val 2706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anose="02020602080505020303" pitchFamily="18" charset="0"/>
              </a:rPr>
              <a:t>WHY?</a:t>
            </a:r>
          </a:p>
        </p:txBody>
      </p:sp>
      <p:sp>
        <p:nvSpPr>
          <p:cNvPr id="9" name="TextBox 8"/>
          <p:cNvSpPr txBox="1"/>
          <p:nvPr/>
        </p:nvSpPr>
        <p:spPr>
          <a:xfrm>
            <a:off x="167148" y="2937263"/>
            <a:ext cx="10941640" cy="1384995"/>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Push Factors: </a:t>
            </a:r>
            <a:r>
              <a:rPr lang="en-US" sz="2800" dirty="0">
                <a:latin typeface="Baskerville Old Face" panose="02020602080505020303" pitchFamily="18" charset="0"/>
              </a:rPr>
              <a:t>Why did African Americans leave the South? (at least 2)</a:t>
            </a:r>
          </a:p>
          <a:p>
            <a:r>
              <a:rPr lang="en-US" sz="2800" b="1" dirty="0">
                <a:latin typeface="Baskerville Old Face" panose="02020602080505020303" pitchFamily="18" charset="0"/>
              </a:rPr>
              <a:t>Pull Factors: </a:t>
            </a:r>
            <a:r>
              <a:rPr lang="en-US" sz="2800" dirty="0">
                <a:latin typeface="Baskerville Old Face" panose="02020602080505020303" pitchFamily="18" charset="0"/>
              </a:rPr>
              <a:t>Why did African </a:t>
            </a:r>
            <a:r>
              <a:rPr lang="en-US" sz="2800" dirty="0" smtClean="0">
                <a:latin typeface="Baskerville Old Face" panose="02020602080505020303" pitchFamily="18" charset="0"/>
              </a:rPr>
              <a:t>Americans </a:t>
            </a:r>
            <a:r>
              <a:rPr lang="en-US" sz="2800" dirty="0">
                <a:latin typeface="Baskerville Old Face" panose="02020602080505020303" pitchFamily="18" charset="0"/>
              </a:rPr>
              <a:t>settle in Northern Cities (at least 2)</a:t>
            </a:r>
          </a:p>
        </p:txBody>
      </p:sp>
      <p:sp>
        <p:nvSpPr>
          <p:cNvPr id="10" name="TextBox 9"/>
          <p:cNvSpPr txBox="1"/>
          <p:nvPr/>
        </p:nvSpPr>
        <p:spPr>
          <a:xfrm>
            <a:off x="167147" y="4681767"/>
            <a:ext cx="8549150" cy="954107"/>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North: De Facto (in fact) segregation</a:t>
            </a:r>
          </a:p>
          <a:p>
            <a:r>
              <a:rPr lang="en-US" sz="2800" b="1" dirty="0">
                <a:latin typeface="Baskerville Old Face" panose="02020602080505020303" pitchFamily="18" charset="0"/>
              </a:rPr>
              <a:t>	Example?____________________ ___________.</a:t>
            </a:r>
          </a:p>
        </p:txBody>
      </p:sp>
    </p:spTree>
    <p:extLst>
      <p:ext uri="{BB962C8B-B14F-4D97-AF65-F5344CB8AC3E}">
        <p14:creationId xmlns:p14="http://schemas.microsoft.com/office/powerpoint/2010/main" val="391182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8681885" cy="792552"/>
          </a:xfrm>
          <a:solidFill>
            <a:schemeClr val="bg1"/>
          </a:solidFill>
        </p:spPr>
        <p:txBody>
          <a:bodyPr>
            <a:normAutofit/>
          </a:bodyPr>
          <a:lstStyle/>
          <a:p>
            <a:pPr algn="l"/>
            <a:r>
              <a:rPr lang="en-US" b="1" dirty="0">
                <a:latin typeface="Baskerville Old Face" panose="02020602080505020303" pitchFamily="18" charset="0"/>
              </a:rPr>
              <a:t>AFRICAN AMERICAN LEADERS</a:t>
            </a:r>
          </a:p>
        </p:txBody>
      </p:sp>
      <p:sp>
        <p:nvSpPr>
          <p:cNvPr id="6" name="TextBox 5"/>
          <p:cNvSpPr txBox="1"/>
          <p:nvPr/>
        </p:nvSpPr>
        <p:spPr>
          <a:xfrm>
            <a:off x="167147" y="1089314"/>
            <a:ext cx="6021818" cy="2246769"/>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BOOKER T. WASHINGTON:</a:t>
            </a:r>
          </a:p>
          <a:p>
            <a:pPr marL="457200" indent="-457200">
              <a:buFont typeface="Arial" panose="020B0604020202020204" pitchFamily="34" charset="0"/>
              <a:buChar char="•"/>
            </a:pPr>
            <a:r>
              <a:rPr lang="en-US" sz="2800" b="1" dirty="0">
                <a:latin typeface="Baskerville Old Face" panose="02020602080505020303" pitchFamily="18" charset="0"/>
              </a:rPr>
              <a:t>Institution: </a:t>
            </a:r>
            <a:r>
              <a:rPr lang="en-US" sz="2800" dirty="0">
                <a:latin typeface="Baskerville Old Face" panose="02020602080505020303" pitchFamily="18" charset="0"/>
              </a:rPr>
              <a:t>Tuskegee Institute</a:t>
            </a:r>
          </a:p>
          <a:p>
            <a:pPr marL="457200" indent="-457200">
              <a:buFont typeface="Arial" panose="020B0604020202020204" pitchFamily="34" charset="0"/>
              <a:buChar char="•"/>
            </a:pPr>
            <a:r>
              <a:rPr lang="en-US" sz="2800" b="1" dirty="0">
                <a:latin typeface="Baskerville Old Face" panose="02020602080505020303" pitchFamily="18" charset="0"/>
              </a:rPr>
              <a:t>Theory of Progress: </a:t>
            </a:r>
            <a:r>
              <a:rPr lang="en-US" sz="2800" dirty="0">
                <a:latin typeface="Baskerville Old Face" panose="02020602080505020303" pitchFamily="18" charset="0"/>
              </a:rPr>
              <a:t>Gradual, earn equality and respect</a:t>
            </a:r>
          </a:p>
          <a:p>
            <a:endParaRPr lang="en-US" sz="2800" dirty="0">
              <a:latin typeface="Baskerville Old Face" panose="02020602080505020303" pitchFamily="18" charset="0"/>
            </a:endParaRPr>
          </a:p>
        </p:txBody>
      </p:sp>
      <p:sp>
        <p:nvSpPr>
          <p:cNvPr id="4" name="TextBox 3"/>
          <p:cNvSpPr txBox="1"/>
          <p:nvPr/>
        </p:nvSpPr>
        <p:spPr>
          <a:xfrm>
            <a:off x="201560" y="3781392"/>
            <a:ext cx="6021819" cy="2246769"/>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W.E.B. Du Bois:</a:t>
            </a:r>
          </a:p>
          <a:p>
            <a:pPr marL="457200" indent="-457200">
              <a:buFont typeface="Arial" panose="020B0604020202020204" pitchFamily="34" charset="0"/>
              <a:buChar char="•"/>
            </a:pPr>
            <a:r>
              <a:rPr lang="en-US" sz="2800" b="1" dirty="0">
                <a:latin typeface="Baskerville Old Face" panose="02020602080505020303" pitchFamily="18" charset="0"/>
              </a:rPr>
              <a:t>Institution: </a:t>
            </a:r>
            <a:r>
              <a:rPr lang="en-US" sz="2800" dirty="0">
                <a:latin typeface="Baskerville Old Face" panose="02020602080505020303" pitchFamily="18" charset="0"/>
              </a:rPr>
              <a:t>NAACP</a:t>
            </a:r>
          </a:p>
          <a:p>
            <a:pPr marL="457200" indent="-457200">
              <a:buFont typeface="Arial" panose="020B0604020202020204" pitchFamily="34" charset="0"/>
              <a:buChar char="•"/>
            </a:pPr>
            <a:r>
              <a:rPr lang="en-US" sz="2800" b="1" dirty="0">
                <a:latin typeface="Baskerville Old Face" panose="02020602080505020303" pitchFamily="18" charset="0"/>
              </a:rPr>
              <a:t>Theory of Progress:</a:t>
            </a:r>
            <a:r>
              <a:rPr lang="en-US" sz="2800" dirty="0">
                <a:latin typeface="Baskerville Old Face" panose="02020602080505020303" pitchFamily="18" charset="0"/>
              </a:rPr>
              <a:t> Immediate equality</a:t>
            </a:r>
          </a:p>
          <a:p>
            <a:endParaRPr lang="en-US" sz="2800" dirty="0">
              <a:latin typeface="Baskerville Old Face" panose="02020602080505020303" pitchFamily="18" charset="0"/>
            </a:endParaRPr>
          </a:p>
        </p:txBody>
      </p:sp>
      <p:pic>
        <p:nvPicPr>
          <p:cNvPr id="2" name="Picture 1"/>
          <p:cNvPicPr>
            <a:picLocks noChangeAspect="1"/>
          </p:cNvPicPr>
          <p:nvPr/>
        </p:nvPicPr>
        <p:blipFill>
          <a:blip r:embed="rId2"/>
          <a:stretch>
            <a:fillRect/>
          </a:stretch>
        </p:blipFill>
        <p:spPr>
          <a:xfrm>
            <a:off x="6478848" y="3646511"/>
            <a:ext cx="5048250" cy="3086100"/>
          </a:xfrm>
          <a:prstGeom prst="rect">
            <a:avLst/>
          </a:prstGeom>
        </p:spPr>
      </p:pic>
      <p:pic>
        <p:nvPicPr>
          <p:cNvPr id="3" name="Picture 2"/>
          <p:cNvPicPr>
            <a:picLocks noChangeAspect="1"/>
          </p:cNvPicPr>
          <p:nvPr/>
        </p:nvPicPr>
        <p:blipFill>
          <a:blip r:embed="rId3"/>
          <a:stretch>
            <a:fillRect/>
          </a:stretch>
        </p:blipFill>
        <p:spPr>
          <a:xfrm>
            <a:off x="6505433" y="1031130"/>
            <a:ext cx="5021665" cy="2363136"/>
          </a:xfrm>
          <a:prstGeom prst="rect">
            <a:avLst/>
          </a:prstGeom>
        </p:spPr>
      </p:pic>
    </p:spTree>
    <p:extLst>
      <p:ext uri="{BB962C8B-B14F-4D97-AF65-F5344CB8AC3E}">
        <p14:creationId xmlns:p14="http://schemas.microsoft.com/office/powerpoint/2010/main" val="377343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939" y="3429000"/>
            <a:ext cx="57150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5"/>
          <p:cNvSpPr>
            <a:spLocks noGrp="1"/>
          </p:cNvSpPr>
          <p:nvPr>
            <p:ph type="title"/>
          </p:nvPr>
        </p:nvSpPr>
        <p:spPr>
          <a:xfrm>
            <a:off x="167147" y="92351"/>
            <a:ext cx="9502633" cy="1143000"/>
          </a:xfrm>
          <a:solidFill>
            <a:schemeClr val="bg1"/>
          </a:solidFill>
        </p:spPr>
        <p:txBody>
          <a:bodyPr>
            <a:normAutofit/>
          </a:bodyPr>
          <a:lstStyle/>
          <a:p>
            <a:pPr algn="l"/>
            <a:r>
              <a:rPr lang="en-US" b="1" dirty="0">
                <a:latin typeface="Baskerville Old Face" panose="02020602080505020303" pitchFamily="18" charset="0"/>
              </a:rPr>
              <a:t>Women’s Rights Movement: (1848-1920)</a:t>
            </a:r>
          </a:p>
        </p:txBody>
      </p:sp>
      <p:sp>
        <p:nvSpPr>
          <p:cNvPr id="4" name="TextBox 3"/>
          <p:cNvSpPr txBox="1"/>
          <p:nvPr/>
        </p:nvSpPr>
        <p:spPr>
          <a:xfrm>
            <a:off x="201560" y="1795459"/>
            <a:ext cx="9325897" cy="523220"/>
          </a:xfrm>
          <a:prstGeom prst="rect">
            <a:avLst/>
          </a:prstGeom>
          <a:solidFill>
            <a:schemeClr val="bg1"/>
          </a:solidFill>
        </p:spPr>
        <p:txBody>
          <a:bodyPr wrap="square" rtlCol="0">
            <a:spAutoFit/>
          </a:bodyPr>
          <a:lstStyle/>
          <a:p>
            <a:r>
              <a:rPr lang="en-US" sz="2800" b="1" dirty="0" smtClean="0">
                <a:latin typeface="Baskerville Old Face" panose="02020602080505020303" pitchFamily="18" charset="0"/>
              </a:rPr>
              <a:t>Feminism:  </a:t>
            </a:r>
            <a:r>
              <a:rPr lang="en-US" sz="2800" dirty="0" smtClean="0">
                <a:latin typeface="Baskerville Old Face" panose="02020602080505020303" pitchFamily="18" charset="0"/>
              </a:rPr>
              <a:t>women’s rights, equality of the sexes </a:t>
            </a:r>
            <a:endParaRPr lang="en-US" sz="2800" dirty="0">
              <a:latin typeface="Baskerville Old Face" panose="02020602080505020303" pitchFamily="18" charset="0"/>
            </a:endParaRPr>
          </a:p>
        </p:txBody>
      </p:sp>
      <p:sp>
        <p:nvSpPr>
          <p:cNvPr id="5" name="TextBox 4"/>
          <p:cNvSpPr txBox="1"/>
          <p:nvPr/>
        </p:nvSpPr>
        <p:spPr>
          <a:xfrm>
            <a:off x="201559" y="2576509"/>
            <a:ext cx="7467971" cy="1384995"/>
          </a:xfrm>
          <a:prstGeom prst="rect">
            <a:avLst/>
          </a:prstGeom>
          <a:solidFill>
            <a:schemeClr val="bg1"/>
          </a:solidFill>
        </p:spPr>
        <p:txBody>
          <a:bodyPr wrap="square" rtlCol="0">
            <a:spAutoFit/>
          </a:bodyPr>
          <a:lstStyle/>
          <a:p>
            <a:r>
              <a:rPr lang="en-US" sz="2800" b="1" dirty="0" smtClean="0">
                <a:latin typeface="Baskerville Old Face" panose="02020602080505020303" pitchFamily="18" charset="0"/>
              </a:rPr>
              <a:t>First Wave of Feminism</a:t>
            </a:r>
            <a:r>
              <a:rPr lang="en-US" sz="2800" dirty="0" smtClean="0">
                <a:latin typeface="Baskerville Old Face" panose="02020602080505020303" pitchFamily="18" charset="0"/>
              </a:rPr>
              <a:t>: late 1800’s, early 1900s.</a:t>
            </a:r>
          </a:p>
          <a:p>
            <a:pPr marL="914400" lvl="1" indent="-457200">
              <a:buFont typeface="Arial" panose="020B0604020202020204" pitchFamily="34" charset="0"/>
              <a:buChar char="•"/>
            </a:pPr>
            <a:r>
              <a:rPr lang="en-US" sz="2800" dirty="0" smtClean="0">
                <a:latin typeface="Baskerville Old Face" panose="02020602080505020303" pitchFamily="18" charset="0"/>
              </a:rPr>
              <a:t>“Suffrage movement”- gaining the right to vote.</a:t>
            </a:r>
            <a:endParaRPr lang="en-US" sz="2800" dirty="0">
              <a:latin typeface="Baskerville Old Face" panose="02020602080505020303" pitchFamily="18" charset="0"/>
            </a:endParaRPr>
          </a:p>
        </p:txBody>
      </p:sp>
      <p:pic>
        <p:nvPicPr>
          <p:cNvPr id="2" name="Picture 1"/>
          <p:cNvPicPr>
            <a:picLocks noChangeAspect="1"/>
          </p:cNvPicPr>
          <p:nvPr/>
        </p:nvPicPr>
        <p:blipFill>
          <a:blip r:embed="rId3"/>
          <a:stretch>
            <a:fillRect/>
          </a:stretch>
        </p:blipFill>
        <p:spPr>
          <a:xfrm>
            <a:off x="7812713" y="2576509"/>
            <a:ext cx="3881652" cy="317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2965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9502633" cy="1143000"/>
          </a:xfrm>
          <a:solidFill>
            <a:schemeClr val="bg1"/>
          </a:solidFill>
        </p:spPr>
        <p:txBody>
          <a:bodyPr>
            <a:normAutofit/>
          </a:bodyPr>
          <a:lstStyle/>
          <a:p>
            <a:pPr algn="l"/>
            <a:r>
              <a:rPr lang="en-US" b="1" dirty="0">
                <a:latin typeface="Baskerville Old Face" panose="02020602080505020303" pitchFamily="18" charset="0"/>
              </a:rPr>
              <a:t>Women’s Rights Movement: (1848-1920)</a:t>
            </a:r>
          </a:p>
        </p:txBody>
      </p:sp>
      <p:sp>
        <p:nvSpPr>
          <p:cNvPr id="4" name="TextBox 3"/>
          <p:cNvSpPr txBox="1"/>
          <p:nvPr/>
        </p:nvSpPr>
        <p:spPr>
          <a:xfrm>
            <a:off x="201560" y="1795459"/>
            <a:ext cx="9325897" cy="52322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Women’s Rights  Convention: Seneca Falls, New York (1848)</a:t>
            </a:r>
          </a:p>
        </p:txBody>
      </p:sp>
      <p:sp>
        <p:nvSpPr>
          <p:cNvPr id="5" name="TextBox 4"/>
          <p:cNvSpPr txBox="1"/>
          <p:nvPr/>
        </p:nvSpPr>
        <p:spPr>
          <a:xfrm>
            <a:off x="201559" y="2576509"/>
            <a:ext cx="7467971" cy="1815882"/>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2800" b="1" dirty="0">
                <a:latin typeface="Baskerville Old Face" panose="02020602080505020303" pitchFamily="18" charset="0"/>
              </a:rPr>
              <a:t>Susan B. Anthony </a:t>
            </a:r>
            <a:r>
              <a:rPr lang="en-US" sz="2800" dirty="0">
                <a:latin typeface="Baskerville Old Face" panose="02020602080505020303" pitchFamily="18" charset="0"/>
              </a:rPr>
              <a:t>and </a:t>
            </a:r>
            <a:r>
              <a:rPr lang="en-US" sz="2800" b="1" dirty="0">
                <a:latin typeface="Baskerville Old Face" panose="02020602080505020303" pitchFamily="18" charset="0"/>
              </a:rPr>
              <a:t>Elizabeth </a:t>
            </a:r>
            <a:r>
              <a:rPr lang="en-US" sz="2800" b="1" dirty="0" smtClean="0">
                <a:latin typeface="Baskerville Old Face" panose="02020602080505020303" pitchFamily="18" charset="0"/>
              </a:rPr>
              <a:t>Cady </a:t>
            </a:r>
            <a:r>
              <a:rPr lang="en-US" sz="2800" b="1" dirty="0">
                <a:latin typeface="Baskerville Old Face" panose="02020602080505020303" pitchFamily="18" charset="0"/>
              </a:rPr>
              <a:t>Stanton</a:t>
            </a:r>
          </a:p>
          <a:p>
            <a:pPr marL="457200" indent="-457200">
              <a:buFont typeface="Arial" panose="020B0604020202020204" pitchFamily="34" charset="0"/>
              <a:buChar char="•"/>
            </a:pPr>
            <a:r>
              <a:rPr lang="en-US" sz="2800" dirty="0">
                <a:latin typeface="Baskerville Old Face" panose="02020602080505020303" pitchFamily="18" charset="0"/>
              </a:rPr>
              <a:t>Grievances of Women- </a:t>
            </a:r>
            <a:r>
              <a:rPr lang="en-US" sz="2800" b="1" dirty="0">
                <a:latin typeface="Baskerville Old Face" panose="02020602080505020303" pitchFamily="18" charset="0"/>
              </a:rPr>
              <a:t>Second class citizens</a:t>
            </a:r>
          </a:p>
          <a:p>
            <a:pPr marL="457200" indent="-457200">
              <a:buFont typeface="Arial" panose="020B0604020202020204" pitchFamily="34" charset="0"/>
              <a:buChar char="•"/>
            </a:pPr>
            <a:r>
              <a:rPr lang="en-US" sz="2800" dirty="0">
                <a:latin typeface="Baskerville Old Face" panose="02020602080505020303" pitchFamily="18" charset="0"/>
              </a:rPr>
              <a:t>The key to addressing problems: </a:t>
            </a:r>
            <a:r>
              <a:rPr lang="en-US" sz="2800" b="1" dirty="0">
                <a:latin typeface="Baskerville Old Face" panose="02020602080505020303" pitchFamily="18" charset="0"/>
              </a:rPr>
              <a:t>“The Vote</a:t>
            </a:r>
            <a:r>
              <a:rPr lang="en-US" sz="2800" dirty="0">
                <a:latin typeface="Baskerville Old Face" panose="02020602080505020303" pitchFamily="18" charset="0"/>
              </a:rPr>
              <a:t>”</a:t>
            </a:r>
          </a:p>
          <a:p>
            <a:pPr marL="914400" lvl="1" indent="-457200">
              <a:buFont typeface="Arial" panose="020B0604020202020204" pitchFamily="34" charset="0"/>
              <a:buChar char="•"/>
            </a:pPr>
            <a:r>
              <a:rPr lang="en-US" sz="2800" dirty="0">
                <a:latin typeface="Baskerville Old Face" panose="02020602080505020303" pitchFamily="18" charset="0"/>
              </a:rPr>
              <a:t>Anthony arrested for voting.</a:t>
            </a:r>
          </a:p>
        </p:txBody>
      </p:sp>
      <p:sp>
        <p:nvSpPr>
          <p:cNvPr id="6" name="TextBox 5"/>
          <p:cNvSpPr txBox="1"/>
          <p:nvPr/>
        </p:nvSpPr>
        <p:spPr>
          <a:xfrm>
            <a:off x="201560" y="6146479"/>
            <a:ext cx="7467971" cy="523220"/>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2800" dirty="0">
                <a:latin typeface="Baskerville Old Face" panose="02020602080505020303" pitchFamily="18" charset="0"/>
              </a:rPr>
              <a:t>Backlash: “</a:t>
            </a:r>
            <a:r>
              <a:rPr lang="en-US" sz="2800" i="1" dirty="0">
                <a:latin typeface="Baskerville Old Face" panose="02020602080505020303" pitchFamily="18" charset="0"/>
              </a:rPr>
              <a:t>Not lady like” or  “Not proper”</a:t>
            </a:r>
          </a:p>
        </p:txBody>
      </p:sp>
      <p:sp>
        <p:nvSpPr>
          <p:cNvPr id="7" name="Rounded Rectangular Callout 6"/>
          <p:cNvSpPr/>
          <p:nvPr/>
        </p:nvSpPr>
        <p:spPr>
          <a:xfrm>
            <a:off x="9226470" y="1358781"/>
            <a:ext cx="2703870" cy="1396575"/>
          </a:xfrm>
          <a:prstGeom prst="wedgeRoundRectCallout">
            <a:avLst>
              <a:gd name="adj1" fmla="val -40451"/>
              <a:gd name="adj2" fmla="val 9441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“Resistance to tyranny is obedience to God.”</a:t>
            </a:r>
          </a:p>
          <a:p>
            <a:pPr algn="ctr"/>
            <a:r>
              <a:rPr lang="en-US" dirty="0"/>
              <a:t>Anthony</a:t>
            </a:r>
          </a:p>
        </p:txBody>
      </p:sp>
      <p:pic>
        <p:nvPicPr>
          <p:cNvPr id="2" name="Picture 1"/>
          <p:cNvPicPr>
            <a:picLocks noChangeAspect="1"/>
          </p:cNvPicPr>
          <p:nvPr/>
        </p:nvPicPr>
        <p:blipFill>
          <a:blip r:embed="rId2"/>
          <a:stretch>
            <a:fillRect/>
          </a:stretch>
        </p:blipFill>
        <p:spPr>
          <a:xfrm>
            <a:off x="8048688" y="3499683"/>
            <a:ext cx="3881652" cy="317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2958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9502633" cy="1143000"/>
          </a:xfrm>
          <a:solidFill>
            <a:schemeClr val="bg1"/>
          </a:solidFill>
        </p:spPr>
        <p:txBody>
          <a:bodyPr>
            <a:normAutofit/>
          </a:bodyPr>
          <a:lstStyle/>
          <a:p>
            <a:pPr algn="l"/>
            <a:r>
              <a:rPr lang="en-US" b="1" dirty="0">
                <a:latin typeface="Baskerville Old Face" panose="02020602080505020303" pitchFamily="18" charset="0"/>
              </a:rPr>
              <a:t>Women’s Rights Movement: (1848-1920)</a:t>
            </a:r>
          </a:p>
        </p:txBody>
      </p:sp>
      <p:sp>
        <p:nvSpPr>
          <p:cNvPr id="4" name="TextBox 3"/>
          <p:cNvSpPr txBox="1"/>
          <p:nvPr/>
        </p:nvSpPr>
        <p:spPr>
          <a:xfrm>
            <a:off x="201560" y="1534798"/>
            <a:ext cx="5230250" cy="52322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SUFFRAGE MOVEMENT: 1900 </a:t>
            </a:r>
          </a:p>
        </p:txBody>
      </p:sp>
      <p:sp>
        <p:nvSpPr>
          <p:cNvPr id="5" name="TextBox 4"/>
          <p:cNvSpPr txBox="1"/>
          <p:nvPr/>
        </p:nvSpPr>
        <p:spPr>
          <a:xfrm>
            <a:off x="201558" y="2279329"/>
            <a:ext cx="7222824" cy="353943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Women in the progressive era</a:t>
            </a:r>
          </a:p>
          <a:p>
            <a:pPr marL="914400" lvl="1" indent="-457200">
              <a:buFont typeface="Arial" panose="020B0604020202020204" pitchFamily="34" charset="0"/>
              <a:buChar char="•"/>
            </a:pPr>
            <a:r>
              <a:rPr lang="en-US" sz="2800" dirty="0">
                <a:latin typeface="Baskerville Old Face" panose="02020602080505020303" pitchFamily="18" charset="0"/>
              </a:rPr>
              <a:t>2</a:t>
            </a:r>
            <a:r>
              <a:rPr lang="en-US" sz="2800" baseline="30000" dirty="0">
                <a:latin typeface="Baskerville Old Face" panose="02020602080505020303" pitchFamily="18" charset="0"/>
              </a:rPr>
              <a:t>nd</a:t>
            </a:r>
            <a:r>
              <a:rPr lang="en-US" sz="2800" dirty="0">
                <a:latin typeface="Baskerville Old Face" panose="02020602080505020303" pitchFamily="18" charset="0"/>
              </a:rPr>
              <a:t> Great Awakening- Active religious women</a:t>
            </a:r>
          </a:p>
          <a:p>
            <a:pPr marL="914400" lvl="1" indent="-457200">
              <a:buFont typeface="Arial" panose="020B0604020202020204" pitchFamily="34" charset="0"/>
              <a:buChar char="•"/>
            </a:pPr>
            <a:r>
              <a:rPr lang="en-US" sz="2800" b="1" dirty="0">
                <a:latin typeface="Baskerville Old Face" panose="02020602080505020303" pitchFamily="18" charset="0"/>
              </a:rPr>
              <a:t>Temperance-prohibition</a:t>
            </a:r>
            <a:r>
              <a:rPr lang="en-US" sz="2800" dirty="0">
                <a:latin typeface="Baskerville Old Face" panose="02020602080505020303" pitchFamily="18" charset="0"/>
              </a:rPr>
              <a:t> “evils of alcohol”</a:t>
            </a:r>
          </a:p>
          <a:p>
            <a:pPr marL="914400" lvl="1" indent="-457200">
              <a:buFont typeface="Arial" panose="020B0604020202020204" pitchFamily="34" charset="0"/>
              <a:buChar char="•"/>
            </a:pPr>
            <a:r>
              <a:rPr lang="en-US" sz="2800" b="1" dirty="0">
                <a:latin typeface="Baskerville Old Face" panose="02020602080505020303" pitchFamily="18" charset="0"/>
              </a:rPr>
              <a:t>Child labor</a:t>
            </a:r>
            <a:r>
              <a:rPr lang="en-US" sz="2800" dirty="0">
                <a:latin typeface="Baskerville Old Face" panose="02020602080505020303" pitchFamily="18" charset="0"/>
              </a:rPr>
              <a:t>, workplace safety</a:t>
            </a:r>
          </a:p>
          <a:p>
            <a:pPr marL="914400" lvl="1" indent="-457200">
              <a:buFont typeface="Arial" panose="020B0604020202020204" pitchFamily="34" charset="0"/>
              <a:buChar char="•"/>
            </a:pPr>
            <a:r>
              <a:rPr lang="en-US" sz="2800" dirty="0">
                <a:latin typeface="Baskerville Old Face" panose="02020602080505020303" pitchFamily="18" charset="0"/>
              </a:rPr>
              <a:t>Club membership</a:t>
            </a:r>
          </a:p>
          <a:p>
            <a:r>
              <a:rPr lang="en-US" sz="2800" b="1" dirty="0">
                <a:latin typeface="Baskerville Old Face" panose="02020602080505020303" pitchFamily="18" charset="0"/>
              </a:rPr>
              <a:t>Fight for the Vote:</a:t>
            </a:r>
          </a:p>
          <a:p>
            <a:pPr marL="914400" lvl="1" indent="-457200">
              <a:buFont typeface="Arial" panose="020B0604020202020204" pitchFamily="34" charset="0"/>
              <a:buChar char="•"/>
            </a:pPr>
            <a:r>
              <a:rPr lang="en-US" sz="2800" dirty="0">
                <a:latin typeface="Baskerville Old Face" panose="02020602080505020303" pitchFamily="18" charset="0"/>
              </a:rPr>
              <a:t>Western States set trend (WY, UT)</a:t>
            </a:r>
          </a:p>
        </p:txBody>
      </p:sp>
      <p:sp>
        <p:nvSpPr>
          <p:cNvPr id="6" name="TextBox 5"/>
          <p:cNvSpPr txBox="1"/>
          <p:nvPr/>
        </p:nvSpPr>
        <p:spPr>
          <a:xfrm>
            <a:off x="201560" y="6146479"/>
            <a:ext cx="10245460" cy="523220"/>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2800" b="1" dirty="0">
                <a:latin typeface="Baskerville Old Face" panose="02020602080505020303" pitchFamily="18" charset="0"/>
              </a:rPr>
              <a:t>Backlash</a:t>
            </a:r>
            <a:r>
              <a:rPr lang="en-US" sz="2800" dirty="0">
                <a:latin typeface="Baskerville Old Face" panose="02020602080505020303" pitchFamily="18" charset="0"/>
              </a:rPr>
              <a:t>: Insecure men, liquor companies, “traditional values”</a:t>
            </a:r>
            <a:endParaRPr lang="en-US" sz="2800" i="1" dirty="0">
              <a:latin typeface="Baskerville Old Face" panose="02020602080505020303" pitchFamily="18" charset="0"/>
            </a:endParaRPr>
          </a:p>
        </p:txBody>
      </p:sp>
      <p:pic>
        <p:nvPicPr>
          <p:cNvPr id="2" name="Picture 1"/>
          <p:cNvPicPr>
            <a:picLocks noChangeAspect="1"/>
          </p:cNvPicPr>
          <p:nvPr/>
        </p:nvPicPr>
        <p:blipFill>
          <a:blip r:embed="rId2"/>
          <a:stretch>
            <a:fillRect/>
          </a:stretch>
        </p:blipFill>
        <p:spPr>
          <a:xfrm>
            <a:off x="7512495" y="1065856"/>
            <a:ext cx="4314569" cy="2426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rot="991842">
            <a:off x="8153856" y="2560948"/>
            <a:ext cx="2434191" cy="3129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859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9502633" cy="1143000"/>
          </a:xfrm>
          <a:solidFill>
            <a:schemeClr val="bg1"/>
          </a:solidFill>
        </p:spPr>
        <p:txBody>
          <a:bodyPr>
            <a:normAutofit/>
          </a:bodyPr>
          <a:lstStyle/>
          <a:p>
            <a:pPr algn="l"/>
            <a:r>
              <a:rPr lang="en-US" b="1" dirty="0">
                <a:latin typeface="Baskerville Old Face" panose="02020602080505020303" pitchFamily="18" charset="0"/>
              </a:rPr>
              <a:t>Women’s Rights Movement: (1848-1920)</a:t>
            </a:r>
          </a:p>
        </p:txBody>
      </p:sp>
      <p:sp>
        <p:nvSpPr>
          <p:cNvPr id="4" name="TextBox 3"/>
          <p:cNvSpPr txBox="1"/>
          <p:nvPr/>
        </p:nvSpPr>
        <p:spPr>
          <a:xfrm>
            <a:off x="201559" y="1534798"/>
            <a:ext cx="9325897" cy="52322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Women’s Rights Movement: Success!</a:t>
            </a:r>
          </a:p>
        </p:txBody>
      </p:sp>
      <p:sp>
        <p:nvSpPr>
          <p:cNvPr id="5" name="TextBox 4"/>
          <p:cNvSpPr txBox="1"/>
          <p:nvPr/>
        </p:nvSpPr>
        <p:spPr>
          <a:xfrm>
            <a:off x="201558" y="2279329"/>
            <a:ext cx="7413893" cy="2246769"/>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18</a:t>
            </a:r>
            <a:r>
              <a:rPr lang="en-US" sz="2800" b="1" baseline="30000" dirty="0">
                <a:latin typeface="Baskerville Old Face" panose="02020602080505020303" pitchFamily="18" charset="0"/>
              </a:rPr>
              <a:t>th</a:t>
            </a:r>
            <a:r>
              <a:rPr lang="en-US" sz="2800" b="1" dirty="0">
                <a:latin typeface="Baskerville Old Face" panose="02020602080505020303" pitchFamily="18" charset="0"/>
              </a:rPr>
              <a:t> Amendment: Prohibition- </a:t>
            </a:r>
            <a:r>
              <a:rPr lang="en-US" sz="2800" dirty="0">
                <a:latin typeface="Baskerville Old Face" panose="02020602080505020303" pitchFamily="18" charset="0"/>
              </a:rPr>
              <a:t>bans the manufacture, sale and transportation of alcoholic beverages</a:t>
            </a:r>
          </a:p>
          <a:p>
            <a:pPr marL="914400" lvl="1" indent="-457200">
              <a:buFont typeface="Arial" panose="020B0604020202020204" pitchFamily="34" charset="0"/>
              <a:buChar char="•"/>
            </a:pPr>
            <a:r>
              <a:rPr lang="en-US" sz="2800" dirty="0">
                <a:latin typeface="Baskerville Old Face" panose="02020602080505020303" pitchFamily="18" charset="0"/>
              </a:rPr>
              <a:t>“Noble” experiment- failure</a:t>
            </a:r>
          </a:p>
          <a:p>
            <a:pPr marL="914400" lvl="1" indent="-457200">
              <a:buFont typeface="Arial" panose="020B0604020202020204" pitchFamily="34" charset="0"/>
              <a:buChar char="•"/>
            </a:pPr>
            <a:r>
              <a:rPr lang="en-US" sz="2800" dirty="0">
                <a:latin typeface="Baskerville Old Face" panose="02020602080505020303" pitchFamily="18" charset="0"/>
              </a:rPr>
              <a:t>Repealed (21</a:t>
            </a:r>
            <a:r>
              <a:rPr lang="en-US" sz="2800" baseline="30000" dirty="0">
                <a:latin typeface="Baskerville Old Face" panose="02020602080505020303" pitchFamily="18" charset="0"/>
              </a:rPr>
              <a:t>st</a:t>
            </a:r>
            <a:r>
              <a:rPr lang="en-US" sz="2800" dirty="0">
                <a:latin typeface="Baskerville Old Face" panose="02020602080505020303" pitchFamily="18" charset="0"/>
              </a:rPr>
              <a:t> amendment)</a:t>
            </a:r>
          </a:p>
        </p:txBody>
      </p:sp>
      <p:sp>
        <p:nvSpPr>
          <p:cNvPr id="7" name="TextBox 6"/>
          <p:cNvSpPr txBox="1"/>
          <p:nvPr/>
        </p:nvSpPr>
        <p:spPr>
          <a:xfrm>
            <a:off x="167147" y="5094432"/>
            <a:ext cx="8343807" cy="1384995"/>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19</a:t>
            </a:r>
            <a:r>
              <a:rPr lang="en-US" sz="2800" b="1" baseline="30000" dirty="0">
                <a:latin typeface="Baskerville Old Face" panose="02020602080505020303" pitchFamily="18" charset="0"/>
              </a:rPr>
              <a:t>th</a:t>
            </a:r>
            <a:r>
              <a:rPr lang="en-US" sz="2800" b="1" dirty="0">
                <a:latin typeface="Baskerville Old Face" panose="02020602080505020303" pitchFamily="18" charset="0"/>
              </a:rPr>
              <a:t> Amendment: WOMEN GET THE VOTE!</a:t>
            </a:r>
          </a:p>
          <a:p>
            <a:pPr marL="914400" lvl="1" indent="-457200">
              <a:buFont typeface="Arial" panose="020B0604020202020204" pitchFamily="34" charset="0"/>
              <a:buChar char="•"/>
            </a:pPr>
            <a:r>
              <a:rPr lang="en-US" sz="2800" dirty="0">
                <a:latin typeface="Baskerville Old Face" panose="02020602080505020303" pitchFamily="18" charset="0"/>
              </a:rPr>
              <a:t>WW1 effect; women enter workforce, earn respect</a:t>
            </a:r>
          </a:p>
          <a:p>
            <a:pPr marL="914400" lvl="1" indent="-457200">
              <a:buFont typeface="Arial" panose="020B0604020202020204" pitchFamily="34" charset="0"/>
              <a:buChar char="•"/>
            </a:pPr>
            <a:r>
              <a:rPr lang="en-US" sz="2800" i="1" dirty="0">
                <a:latin typeface="Baskerville Old Face" panose="02020602080505020303" pitchFamily="18" charset="0"/>
              </a:rPr>
              <a:t>Susan B. Anthony Amendment</a:t>
            </a:r>
          </a:p>
        </p:txBody>
      </p:sp>
      <p:pic>
        <p:nvPicPr>
          <p:cNvPr id="2" name="Picture 1"/>
          <p:cNvPicPr>
            <a:picLocks noChangeAspect="1"/>
          </p:cNvPicPr>
          <p:nvPr/>
        </p:nvPicPr>
        <p:blipFill>
          <a:blip r:embed="rId2"/>
          <a:stretch>
            <a:fillRect/>
          </a:stretch>
        </p:blipFill>
        <p:spPr>
          <a:xfrm rot="822729">
            <a:off x="7453810" y="1412324"/>
            <a:ext cx="4431940" cy="2804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8623495" y="3282114"/>
            <a:ext cx="3295064" cy="329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854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9502633" cy="1143000"/>
          </a:xfrm>
          <a:solidFill>
            <a:schemeClr val="bg1"/>
          </a:solidFill>
        </p:spPr>
        <p:txBody>
          <a:bodyPr>
            <a:normAutofit/>
          </a:bodyPr>
          <a:lstStyle/>
          <a:p>
            <a:pPr algn="l"/>
            <a:r>
              <a:rPr lang="en-US" b="1" dirty="0">
                <a:latin typeface="Baskerville Old Face" panose="02020602080505020303" pitchFamily="18" charset="0"/>
              </a:rPr>
              <a:t>Women’s Rights Movement: (1848-1920)</a:t>
            </a:r>
          </a:p>
        </p:txBody>
      </p:sp>
      <p:sp>
        <p:nvSpPr>
          <p:cNvPr id="4" name="TextBox 3"/>
          <p:cNvSpPr txBox="1"/>
          <p:nvPr/>
        </p:nvSpPr>
        <p:spPr>
          <a:xfrm>
            <a:off x="201559" y="1534798"/>
            <a:ext cx="9325897" cy="52322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The Battle for Equality- 1920-Today</a:t>
            </a:r>
          </a:p>
        </p:txBody>
      </p:sp>
      <p:sp>
        <p:nvSpPr>
          <p:cNvPr id="5" name="TextBox 4"/>
          <p:cNvSpPr txBox="1"/>
          <p:nvPr/>
        </p:nvSpPr>
        <p:spPr>
          <a:xfrm>
            <a:off x="201558" y="2279329"/>
            <a:ext cx="9079602" cy="1384995"/>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Women still fighting for equal opportunity:</a:t>
            </a:r>
          </a:p>
          <a:p>
            <a:pPr marL="914400" lvl="1" indent="-457200">
              <a:buFont typeface="Arial" panose="020B0604020202020204" pitchFamily="34" charset="0"/>
              <a:buChar char="•"/>
            </a:pPr>
            <a:r>
              <a:rPr lang="en-US" sz="2800" dirty="0">
                <a:latin typeface="Baskerville Old Face" panose="02020602080505020303" pitchFamily="18" charset="0"/>
              </a:rPr>
              <a:t>Education</a:t>
            </a:r>
          </a:p>
          <a:p>
            <a:pPr marL="914400" lvl="1" indent="-457200">
              <a:buFont typeface="Arial" panose="020B0604020202020204" pitchFamily="34" charset="0"/>
              <a:buChar char="•"/>
            </a:pPr>
            <a:r>
              <a:rPr lang="en-US" sz="2800" dirty="0">
                <a:latin typeface="Baskerville Old Face" panose="02020602080505020303" pitchFamily="18" charset="0"/>
              </a:rPr>
              <a:t>Employment- Pay and Opportunity</a:t>
            </a:r>
          </a:p>
        </p:txBody>
      </p:sp>
      <p:sp>
        <p:nvSpPr>
          <p:cNvPr id="7" name="TextBox 6"/>
          <p:cNvSpPr txBox="1"/>
          <p:nvPr/>
        </p:nvSpPr>
        <p:spPr>
          <a:xfrm>
            <a:off x="201559" y="4000910"/>
            <a:ext cx="9079602" cy="2246769"/>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ERA- Equal Rights Amendment:</a:t>
            </a:r>
          </a:p>
          <a:p>
            <a:pPr marL="914400" lvl="1" indent="-457200">
              <a:buFont typeface="Arial" panose="020B0604020202020204" pitchFamily="34" charset="0"/>
              <a:buChar char="•"/>
            </a:pPr>
            <a:r>
              <a:rPr lang="en-US" sz="2800" b="1" dirty="0">
                <a:latin typeface="Baskerville Old Face" panose="02020602080505020303" pitchFamily="18" charset="0"/>
              </a:rPr>
              <a:t>Alice Paul-  </a:t>
            </a:r>
            <a:r>
              <a:rPr lang="en-US" sz="2800" dirty="0">
                <a:latin typeface="Baskerville Old Face" panose="02020602080505020303" pitchFamily="18" charset="0"/>
              </a:rPr>
              <a:t>American Feminist used militant tactics (picketing, protests, hunger strikes) to achieve equality</a:t>
            </a:r>
          </a:p>
          <a:p>
            <a:pPr marL="914400" lvl="1" indent="-457200">
              <a:buFont typeface="Arial" panose="020B0604020202020204" pitchFamily="34" charset="0"/>
              <a:buChar char="•"/>
            </a:pPr>
            <a:r>
              <a:rPr lang="en-US" sz="2800" dirty="0">
                <a:latin typeface="Baskerville Old Face" panose="02020602080505020303" pitchFamily="18" charset="0"/>
              </a:rPr>
              <a:t>1923, 1972-1982- fails to be ratified</a:t>
            </a:r>
          </a:p>
          <a:p>
            <a:pPr marL="914400" lvl="1" indent="-457200">
              <a:buFont typeface="Arial" panose="020B0604020202020204" pitchFamily="34" charset="0"/>
              <a:buChar char="•"/>
            </a:pPr>
            <a:r>
              <a:rPr lang="en-US" sz="2800" dirty="0">
                <a:latin typeface="Baskerville Old Face" panose="02020602080505020303" pitchFamily="18" charset="0"/>
              </a:rPr>
              <a:t>Opposed by conservative women</a:t>
            </a:r>
          </a:p>
        </p:txBody>
      </p:sp>
      <p:pic>
        <p:nvPicPr>
          <p:cNvPr id="2" name="Picture 1"/>
          <p:cNvPicPr>
            <a:picLocks noChangeAspect="1"/>
          </p:cNvPicPr>
          <p:nvPr/>
        </p:nvPicPr>
        <p:blipFill>
          <a:blip r:embed="rId2"/>
          <a:stretch>
            <a:fillRect/>
          </a:stretch>
        </p:blipFill>
        <p:spPr>
          <a:xfrm rot="462357">
            <a:off x="6602329" y="1485782"/>
            <a:ext cx="5357662" cy="2521253"/>
          </a:xfrm>
          <a:prstGeom prst="rect">
            <a:avLst/>
          </a:prstGeom>
        </p:spPr>
      </p:pic>
      <p:pic>
        <p:nvPicPr>
          <p:cNvPr id="3" name="Picture 2"/>
          <p:cNvPicPr>
            <a:picLocks noChangeAspect="1"/>
          </p:cNvPicPr>
          <p:nvPr/>
        </p:nvPicPr>
        <p:blipFill>
          <a:blip r:embed="rId3"/>
          <a:stretch>
            <a:fillRect/>
          </a:stretch>
        </p:blipFill>
        <p:spPr>
          <a:xfrm>
            <a:off x="8840850" y="3222646"/>
            <a:ext cx="3242896" cy="3474532"/>
          </a:xfrm>
          <a:prstGeom prst="rect">
            <a:avLst/>
          </a:prstGeom>
        </p:spPr>
      </p:pic>
    </p:spTree>
    <p:extLst>
      <p:ext uri="{BB962C8B-B14F-4D97-AF65-F5344CB8AC3E}">
        <p14:creationId xmlns:p14="http://schemas.microsoft.com/office/powerpoint/2010/main" val="275624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87" y="1083851"/>
            <a:ext cx="3911139" cy="4292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oker T Washingt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183" y="655836"/>
            <a:ext cx="3336781" cy="4720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e.b duboi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0347" y="1514283"/>
            <a:ext cx="3493509" cy="37264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5"/>
          <p:cNvSpPr>
            <a:spLocks noGrp="1"/>
          </p:cNvSpPr>
          <p:nvPr>
            <p:ph type="title"/>
          </p:nvPr>
        </p:nvSpPr>
        <p:spPr>
          <a:xfrm>
            <a:off x="1243779" y="5681989"/>
            <a:ext cx="8681885" cy="792552"/>
          </a:xfrm>
          <a:solidFill>
            <a:schemeClr val="bg1"/>
          </a:solidFill>
        </p:spPr>
        <p:txBody>
          <a:bodyPr>
            <a:normAutofit/>
          </a:bodyPr>
          <a:lstStyle/>
          <a:p>
            <a:pPr algn="l"/>
            <a:r>
              <a:rPr lang="en-US" b="1" dirty="0" smtClean="0">
                <a:latin typeface="Baskerville Old Face" panose="02020602080505020303" pitchFamily="18" charset="0"/>
              </a:rPr>
              <a:t>What race are these men?</a:t>
            </a:r>
            <a:endParaRPr lang="en-US" b="1" dirty="0">
              <a:latin typeface="Baskerville Old Face" panose="02020602080505020303" pitchFamily="18" charset="0"/>
            </a:endParaRPr>
          </a:p>
        </p:txBody>
      </p:sp>
    </p:spTree>
    <p:extLst>
      <p:ext uri="{BB962C8B-B14F-4D97-AF65-F5344CB8AC3E}">
        <p14:creationId xmlns:p14="http://schemas.microsoft.com/office/powerpoint/2010/main" val="207490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08500062"/>
              </p:ext>
            </p:extLst>
          </p:nvPr>
        </p:nvGraphicFramePr>
        <p:xfrm>
          <a:off x="1117600" y="4953000"/>
          <a:ext cx="3962400" cy="73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5"/>
          <p:cNvSpPr>
            <a:spLocks noGrp="1"/>
          </p:cNvSpPr>
          <p:nvPr>
            <p:ph type="title"/>
          </p:nvPr>
        </p:nvSpPr>
        <p:spPr>
          <a:xfrm>
            <a:off x="1442516" y="272956"/>
            <a:ext cx="9541301" cy="3247030"/>
          </a:xfrm>
          <a:solidFill>
            <a:schemeClr val="bg1"/>
          </a:solidFill>
        </p:spPr>
        <p:txBody>
          <a:bodyPr>
            <a:normAutofit/>
          </a:bodyPr>
          <a:lstStyle/>
          <a:p>
            <a:pPr algn="ctr"/>
            <a:r>
              <a:rPr lang="en-US" sz="5300" dirty="0" smtClean="0">
                <a:latin typeface="Baskerville Old Face" panose="02020602080505020303" pitchFamily="18" charset="0"/>
              </a:rPr>
              <a:t>AFRICAN AMERICANS AND</a:t>
            </a:r>
            <a:r>
              <a:rPr lang="en-US" sz="5300" dirty="0">
                <a:latin typeface="Baskerville Old Face" panose="02020602080505020303" pitchFamily="18" charset="0"/>
              </a:rPr>
              <a:t/>
            </a:r>
            <a:br>
              <a:rPr lang="en-US" sz="5300" dirty="0">
                <a:latin typeface="Baskerville Old Face" panose="02020602080505020303" pitchFamily="18" charset="0"/>
              </a:rPr>
            </a:br>
            <a:r>
              <a:rPr lang="en-US" sz="5300" dirty="0">
                <a:latin typeface="Baskerville Old Face" panose="02020602080505020303" pitchFamily="18" charset="0"/>
              </a:rPr>
              <a:t>WOMEN IN </a:t>
            </a:r>
            <a:r>
              <a:rPr lang="en-US" sz="5300" dirty="0" smtClean="0">
                <a:latin typeface="Baskerville Old Face" panose="02020602080505020303" pitchFamily="18" charset="0"/>
              </a:rPr>
              <a:t>EARLY 1900S</a:t>
            </a:r>
            <a:r>
              <a:rPr lang="en-US" sz="7200" dirty="0">
                <a:latin typeface="Baskerville Old Face" panose="02020602080505020303" pitchFamily="18" charset="0"/>
              </a:rPr>
              <a:t/>
            </a:r>
            <a:br>
              <a:rPr lang="en-US" sz="7200" dirty="0">
                <a:latin typeface="Baskerville Old Face" panose="02020602080505020303" pitchFamily="18" charset="0"/>
              </a:rPr>
            </a:br>
            <a:endParaRPr lang="en-US" sz="7200" b="1" dirty="0">
              <a:latin typeface="Baskerville Old Face" panose="02020602080505020303" pitchFamily="18" charset="0"/>
            </a:endParaRPr>
          </a:p>
        </p:txBody>
      </p:sp>
      <p:pic>
        <p:nvPicPr>
          <p:cNvPr id="2" name="Picture 1"/>
          <p:cNvPicPr>
            <a:picLocks noChangeAspect="1"/>
          </p:cNvPicPr>
          <p:nvPr/>
        </p:nvPicPr>
        <p:blipFill>
          <a:blip r:embed="rId7"/>
          <a:stretch>
            <a:fillRect/>
          </a:stretch>
        </p:blipFill>
        <p:spPr>
          <a:xfrm>
            <a:off x="5986250" y="2701548"/>
            <a:ext cx="3908237" cy="39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stretch>
            <a:fillRect/>
          </a:stretch>
        </p:blipFill>
        <p:spPr>
          <a:xfrm>
            <a:off x="2902857" y="2701548"/>
            <a:ext cx="2817729" cy="3920319"/>
          </a:xfrm>
          <a:prstGeom prst="rect">
            <a:avLst/>
          </a:prstGeom>
        </p:spPr>
      </p:pic>
    </p:spTree>
    <p:extLst>
      <p:ext uri="{BB962C8B-B14F-4D97-AF65-F5344CB8AC3E}">
        <p14:creationId xmlns:p14="http://schemas.microsoft.com/office/powerpoint/2010/main" val="265642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738989E-9B82-4FA9-B61D-391DBD94294F}" type="slidenum">
              <a:rPr lang="en-US" smtClean="0"/>
              <a:pPr/>
              <a:t>4</a:t>
            </a:fld>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3237" y="269268"/>
            <a:ext cx="7348970" cy="658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8142" y="1417479"/>
            <a:ext cx="3911139" cy="4292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98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1562" y="227283"/>
            <a:ext cx="11228438" cy="792552"/>
          </a:xfrm>
          <a:solidFill>
            <a:schemeClr val="bg1"/>
          </a:solidFill>
        </p:spPr>
        <p:txBody>
          <a:bodyPr>
            <a:normAutofit/>
          </a:bodyPr>
          <a:lstStyle/>
          <a:p>
            <a:pPr algn="l"/>
            <a:r>
              <a:rPr lang="en-US" b="1" dirty="0" smtClean="0">
                <a:latin typeface="Baskerville Old Face" panose="02020602080505020303" pitchFamily="18" charset="0"/>
              </a:rPr>
              <a:t> </a:t>
            </a:r>
            <a:r>
              <a:rPr lang="en-US" dirty="0" smtClean="0">
                <a:latin typeface="Baskerville Old Face" panose="02020602080505020303" pitchFamily="18" charset="0"/>
              </a:rPr>
              <a:t>Translate amendments into your own words  </a:t>
            </a:r>
            <a:endParaRPr lang="en-US" dirty="0">
              <a:latin typeface="Baskerville Old Face" panose="02020602080505020303" pitchFamily="18" charset="0"/>
            </a:endParaRPr>
          </a:p>
        </p:txBody>
      </p:sp>
      <p:sp>
        <p:nvSpPr>
          <p:cNvPr id="6" name="TextBox 5"/>
          <p:cNvSpPr txBox="1"/>
          <p:nvPr/>
        </p:nvSpPr>
        <p:spPr>
          <a:xfrm>
            <a:off x="201561" y="1102962"/>
            <a:ext cx="11824183" cy="5632311"/>
          </a:xfrm>
          <a:prstGeom prst="rect">
            <a:avLst/>
          </a:prstGeom>
          <a:solidFill>
            <a:schemeClr val="bg1"/>
          </a:solidFill>
        </p:spPr>
        <p:txBody>
          <a:bodyPr wrap="square" rtlCol="0">
            <a:spAutoFit/>
          </a:bodyPr>
          <a:lstStyle/>
          <a:p>
            <a:r>
              <a:rPr lang="en-US" sz="2400" b="1" dirty="0" smtClean="0">
                <a:latin typeface="Baskerville Old Face" panose="02020602080505020303" pitchFamily="18" charset="0"/>
              </a:rPr>
              <a:t>13</a:t>
            </a:r>
            <a:r>
              <a:rPr lang="en-US" sz="2400" b="1" baseline="30000" dirty="0" smtClean="0">
                <a:latin typeface="Baskerville Old Face" panose="02020602080505020303" pitchFamily="18" charset="0"/>
              </a:rPr>
              <a:t>th</a:t>
            </a:r>
            <a:r>
              <a:rPr lang="en-US" sz="2400" b="1" dirty="0" smtClean="0">
                <a:latin typeface="Baskerville Old Face" panose="02020602080505020303" pitchFamily="18" charset="0"/>
              </a:rPr>
              <a:t> Amendment (1865) : </a:t>
            </a:r>
            <a:r>
              <a:rPr lang="en-US" sz="2400" dirty="0"/>
              <a:t>Neither slavery nor involuntary servitude, except as a punishment for crime whereof the party shall have been duly convicted, shall exist within the United States, or any place subject to their jurisdiction</a:t>
            </a:r>
            <a:r>
              <a:rPr lang="en-US" sz="2400" dirty="0" smtClean="0"/>
              <a:t>.</a:t>
            </a:r>
          </a:p>
          <a:p>
            <a:endParaRPr lang="en-US" sz="2400" dirty="0">
              <a:latin typeface="Baskerville Old Face" panose="02020602080505020303" pitchFamily="18" charset="0"/>
            </a:endParaRPr>
          </a:p>
          <a:p>
            <a:r>
              <a:rPr lang="en-US" sz="2400" b="1" dirty="0" smtClean="0">
                <a:latin typeface="Baskerville Old Face" panose="02020602080505020303" pitchFamily="18" charset="0"/>
              </a:rPr>
              <a:t>14</a:t>
            </a:r>
            <a:r>
              <a:rPr lang="en-US" sz="2400" b="1" baseline="30000" dirty="0" smtClean="0">
                <a:latin typeface="Baskerville Old Face" panose="02020602080505020303" pitchFamily="18" charset="0"/>
              </a:rPr>
              <a:t>th</a:t>
            </a:r>
            <a:r>
              <a:rPr lang="en-US" sz="2400" b="1" dirty="0" smtClean="0">
                <a:latin typeface="Baskerville Old Face" panose="02020602080505020303" pitchFamily="18" charset="0"/>
              </a:rPr>
              <a:t> Amendment (1868): </a:t>
            </a:r>
            <a:r>
              <a:rPr lang="en-US" sz="2400" dirty="0"/>
              <a:t>All persons born or naturalized in the United States, and subject to the jurisdiction thereof, are citizens </a:t>
            </a:r>
            <a:r>
              <a:rPr lang="en-US" sz="2400" dirty="0" smtClean="0"/>
              <a:t>any </a:t>
            </a:r>
            <a:r>
              <a:rPr lang="en-US" sz="2400" dirty="0"/>
              <a:t>person within its jurisdiction the equal protection of the laws.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t>
            </a:r>
            <a:endParaRPr lang="en-US" sz="2400" dirty="0" smtClean="0"/>
          </a:p>
          <a:p>
            <a:endParaRPr lang="en-US" sz="2400" b="1" dirty="0">
              <a:latin typeface="Baskerville Old Face" panose="02020602080505020303" pitchFamily="18" charset="0"/>
            </a:endParaRPr>
          </a:p>
          <a:p>
            <a:r>
              <a:rPr lang="en-US" sz="2400" b="1" dirty="0" smtClean="0">
                <a:latin typeface="Baskerville Old Face" panose="02020602080505020303" pitchFamily="18" charset="0"/>
              </a:rPr>
              <a:t>15</a:t>
            </a:r>
            <a:r>
              <a:rPr lang="en-US" sz="2400" b="1" baseline="30000" dirty="0" smtClean="0">
                <a:latin typeface="Baskerville Old Face" panose="02020602080505020303" pitchFamily="18" charset="0"/>
              </a:rPr>
              <a:t>th</a:t>
            </a:r>
            <a:r>
              <a:rPr lang="en-US" sz="2400" b="1" dirty="0" smtClean="0">
                <a:latin typeface="Baskerville Old Face" panose="02020602080505020303" pitchFamily="18" charset="0"/>
              </a:rPr>
              <a:t> Amendment (1870): </a:t>
            </a:r>
            <a:r>
              <a:rPr lang="en-US" sz="2400" dirty="0"/>
              <a:t>The right of citizens of the United States to vote shall not be denied or abridged by the United States or by any State on account of race, color, or previous condition of servitude.</a:t>
            </a:r>
            <a:br>
              <a:rPr lang="en-US" sz="2400" dirty="0"/>
            </a:br>
            <a:endParaRPr lang="en-US" sz="2400" b="1" dirty="0">
              <a:latin typeface="Baskerville Old Face" panose="02020602080505020303" pitchFamily="18" charset="0"/>
            </a:endParaRPr>
          </a:p>
        </p:txBody>
      </p:sp>
    </p:spTree>
    <p:extLst>
      <p:ext uri="{BB962C8B-B14F-4D97-AF65-F5344CB8AC3E}">
        <p14:creationId xmlns:p14="http://schemas.microsoft.com/office/powerpoint/2010/main" val="86451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8681885" cy="792552"/>
          </a:xfrm>
          <a:solidFill>
            <a:schemeClr val="bg1"/>
          </a:solidFill>
        </p:spPr>
        <p:txBody>
          <a:bodyPr>
            <a:normAutofit fontScale="90000"/>
          </a:bodyPr>
          <a:lstStyle/>
          <a:p>
            <a:pPr algn="l"/>
            <a:r>
              <a:rPr lang="en-US" b="1" dirty="0">
                <a:latin typeface="Baskerville Old Face" panose="02020602080505020303" pitchFamily="18" charset="0"/>
              </a:rPr>
              <a:t>AFRICAN AMERICAS: Post Civil War </a:t>
            </a:r>
          </a:p>
        </p:txBody>
      </p:sp>
      <p:pic>
        <p:nvPicPr>
          <p:cNvPr id="3" name="Picture 2"/>
          <p:cNvPicPr>
            <a:picLocks noChangeAspect="1"/>
          </p:cNvPicPr>
          <p:nvPr/>
        </p:nvPicPr>
        <p:blipFill>
          <a:blip r:embed="rId2"/>
          <a:stretch>
            <a:fillRect/>
          </a:stretch>
        </p:blipFill>
        <p:spPr>
          <a:xfrm>
            <a:off x="7347827" y="1102962"/>
            <a:ext cx="4844173" cy="2279611"/>
          </a:xfrm>
          <a:prstGeom prst="rect">
            <a:avLst/>
          </a:prstGeom>
        </p:spPr>
      </p:pic>
      <p:sp>
        <p:nvSpPr>
          <p:cNvPr id="6" name="TextBox 5"/>
          <p:cNvSpPr txBox="1"/>
          <p:nvPr/>
        </p:nvSpPr>
        <p:spPr>
          <a:xfrm>
            <a:off x="201562" y="1102962"/>
            <a:ext cx="7372946" cy="4832092"/>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South</a:t>
            </a:r>
            <a:r>
              <a:rPr lang="en-US" sz="2800" b="1" dirty="0" smtClean="0">
                <a:latin typeface="Baskerville Old Face" panose="02020602080505020303" pitchFamily="18" charset="0"/>
              </a:rPr>
              <a:t>:</a:t>
            </a:r>
          </a:p>
          <a:p>
            <a:endParaRPr lang="en-US" sz="2800" b="1" dirty="0">
              <a:latin typeface="Baskerville Old Face" panose="02020602080505020303" pitchFamily="18" charset="0"/>
            </a:endParaRPr>
          </a:p>
          <a:p>
            <a:r>
              <a:rPr lang="en-US" sz="2800" b="1" dirty="0">
                <a:latin typeface="Baskerville Old Face" panose="02020602080505020303" pitchFamily="18" charset="0"/>
              </a:rPr>
              <a:t>Plessy VS. Ferguson:  </a:t>
            </a:r>
            <a:r>
              <a:rPr lang="en-US" sz="2800" dirty="0">
                <a:latin typeface="Baskerville Old Face" panose="02020602080505020303" pitchFamily="18" charset="0"/>
              </a:rPr>
              <a:t>Supreme court case</a:t>
            </a:r>
          </a:p>
          <a:p>
            <a:pPr marL="914400" lvl="1" indent="-457200">
              <a:buFont typeface="Arial" panose="020B0604020202020204" pitchFamily="34" charset="0"/>
              <a:buChar char="•"/>
            </a:pPr>
            <a:r>
              <a:rPr lang="en-US" sz="2800" dirty="0">
                <a:latin typeface="Baskerville Old Face" panose="02020602080505020303" pitchFamily="18" charset="0"/>
              </a:rPr>
              <a:t>Legalize segregation “</a:t>
            </a:r>
            <a:r>
              <a:rPr lang="en-US" sz="2800" b="1" dirty="0">
                <a:latin typeface="Baskerville Old Face" panose="02020602080505020303" pitchFamily="18" charset="0"/>
              </a:rPr>
              <a:t>separate but equal</a:t>
            </a:r>
            <a:r>
              <a:rPr lang="en-US" sz="2800" dirty="0">
                <a:latin typeface="Baskerville Old Face" panose="02020602080505020303" pitchFamily="18" charset="0"/>
              </a:rPr>
              <a:t>” </a:t>
            </a:r>
          </a:p>
          <a:p>
            <a:pPr marL="914400" lvl="1" indent="-457200">
              <a:buFont typeface="Arial" panose="020B0604020202020204" pitchFamily="34" charset="0"/>
              <a:buChar char="•"/>
            </a:pPr>
            <a:r>
              <a:rPr lang="en-US" sz="2800" b="1" dirty="0">
                <a:latin typeface="Baskerville Old Face" panose="02020602080505020303" pitchFamily="18" charset="0"/>
              </a:rPr>
              <a:t>Separate was not equal</a:t>
            </a:r>
          </a:p>
          <a:p>
            <a:pPr lvl="1"/>
            <a:endParaRPr lang="en-US" sz="2800" b="1" dirty="0">
              <a:latin typeface="Baskerville Old Face" panose="02020602080505020303" pitchFamily="18" charset="0"/>
            </a:endParaRPr>
          </a:p>
          <a:p>
            <a:r>
              <a:rPr lang="en-US" sz="2800" b="1" dirty="0">
                <a:latin typeface="Baskerville Old Face" panose="02020602080505020303" pitchFamily="18" charset="0"/>
              </a:rPr>
              <a:t>Jim Crow </a:t>
            </a:r>
            <a:r>
              <a:rPr lang="en-US" sz="2800" b="1" dirty="0" smtClean="0">
                <a:latin typeface="Baskerville Old Face" panose="02020602080505020303" pitchFamily="18" charset="0"/>
              </a:rPr>
              <a:t>Laws/ Black codes: </a:t>
            </a:r>
            <a:r>
              <a:rPr lang="en-US" sz="2800" dirty="0">
                <a:latin typeface="Baskerville Old Face" panose="02020602080505020303" pitchFamily="18" charset="0"/>
              </a:rPr>
              <a:t>segregation laws in the </a:t>
            </a:r>
            <a:r>
              <a:rPr lang="en-US" sz="2800" dirty="0" smtClean="0">
                <a:latin typeface="Baskerville Old Face" panose="02020602080505020303" pitchFamily="18" charset="0"/>
              </a:rPr>
              <a:t>U.S., </a:t>
            </a:r>
            <a:r>
              <a:rPr lang="en-US" sz="2800" dirty="0">
                <a:latin typeface="Baskerville Old Face" panose="02020602080505020303" pitchFamily="18" charset="0"/>
              </a:rPr>
              <a:t>upheld by </a:t>
            </a:r>
            <a:r>
              <a:rPr lang="en-US" sz="2800" dirty="0" smtClean="0">
                <a:latin typeface="Baskerville Old Face" panose="02020602080505020303" pitchFamily="18" charset="0"/>
              </a:rPr>
              <a:t>Plessy </a:t>
            </a:r>
            <a:r>
              <a:rPr lang="en-US" sz="2800" dirty="0">
                <a:latin typeface="Baskerville Old Face" panose="02020602080505020303" pitchFamily="18" charset="0"/>
              </a:rPr>
              <a:t>vs. </a:t>
            </a:r>
            <a:r>
              <a:rPr lang="en-US" sz="2800" dirty="0" smtClean="0">
                <a:latin typeface="Baskerville Old Face" panose="02020602080505020303" pitchFamily="18" charset="0"/>
              </a:rPr>
              <a:t>Ferguson</a:t>
            </a:r>
            <a:endParaRPr lang="en-US" sz="2800" dirty="0">
              <a:latin typeface="Baskerville Old Face" panose="02020602080505020303" pitchFamily="18" charset="0"/>
            </a:endParaRPr>
          </a:p>
          <a:p>
            <a:pPr marL="914400" lvl="1" indent="-457200">
              <a:buFont typeface="Arial" panose="020B0604020202020204" pitchFamily="34" charset="0"/>
              <a:buChar char="•"/>
            </a:pPr>
            <a:r>
              <a:rPr lang="en-US" sz="2800" dirty="0">
                <a:latin typeface="Baskerville Old Face" panose="02020602080505020303" pitchFamily="18" charset="0"/>
              </a:rPr>
              <a:t>Legal “</a:t>
            </a:r>
            <a:r>
              <a:rPr lang="en-US" sz="2800" b="1" dirty="0">
                <a:latin typeface="Baskerville Old Face" panose="02020602080505020303" pitchFamily="18" charset="0"/>
              </a:rPr>
              <a:t>De Jure</a:t>
            </a:r>
            <a:r>
              <a:rPr lang="en-US" sz="2800" dirty="0">
                <a:latin typeface="Baskerville Old Face" panose="02020602080505020303" pitchFamily="18" charset="0"/>
              </a:rPr>
              <a:t>” Segregation</a:t>
            </a:r>
          </a:p>
          <a:p>
            <a:endParaRPr lang="en-US" sz="2800" dirty="0">
              <a:latin typeface="Baskerville Old Face" panose="02020602080505020303" pitchFamily="18" charset="0"/>
            </a:endParaRPr>
          </a:p>
          <a:p>
            <a:r>
              <a:rPr lang="en-US" sz="2800" b="1" dirty="0">
                <a:latin typeface="Baskerville Old Face" panose="02020602080505020303" pitchFamily="18" charset="0"/>
              </a:rPr>
              <a:t>Violence: </a:t>
            </a:r>
            <a:r>
              <a:rPr lang="en-US" sz="2800" dirty="0">
                <a:latin typeface="Baskerville Old Face" panose="02020602080505020303" pitchFamily="18" charset="0"/>
              </a:rPr>
              <a:t>Intimidation and Lynching</a:t>
            </a:r>
          </a:p>
        </p:txBody>
      </p:sp>
      <p:pic>
        <p:nvPicPr>
          <p:cNvPr id="8" name="Picture 7"/>
          <p:cNvPicPr>
            <a:picLocks noChangeAspect="1"/>
          </p:cNvPicPr>
          <p:nvPr/>
        </p:nvPicPr>
        <p:blipFill>
          <a:blip r:embed="rId3"/>
          <a:stretch>
            <a:fillRect/>
          </a:stretch>
        </p:blipFill>
        <p:spPr>
          <a:xfrm>
            <a:off x="7634429" y="3519008"/>
            <a:ext cx="4270967" cy="3140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152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8681885" cy="792552"/>
          </a:xfrm>
          <a:solidFill>
            <a:schemeClr val="bg1"/>
          </a:solidFill>
        </p:spPr>
        <p:txBody>
          <a:bodyPr>
            <a:normAutofit/>
          </a:bodyPr>
          <a:lstStyle/>
          <a:p>
            <a:pPr algn="l"/>
            <a:r>
              <a:rPr lang="en-US" sz="3800" b="1" dirty="0">
                <a:latin typeface="Baskerville Old Face" panose="02020602080505020303" pitchFamily="18" charset="0"/>
              </a:rPr>
              <a:t>AFRICAN </a:t>
            </a:r>
            <a:r>
              <a:rPr lang="en-US" sz="3800" b="1" dirty="0" smtClean="0">
                <a:latin typeface="Baskerville Old Face" panose="02020602080505020303" pitchFamily="18" charset="0"/>
              </a:rPr>
              <a:t>AMERICANS</a:t>
            </a:r>
            <a:r>
              <a:rPr lang="en-US" sz="3800" b="1" dirty="0">
                <a:latin typeface="Baskerville Old Face" panose="02020602080505020303" pitchFamily="18" charset="0"/>
              </a:rPr>
              <a:t>: Post Civil War </a:t>
            </a:r>
          </a:p>
        </p:txBody>
      </p:sp>
      <p:sp>
        <p:nvSpPr>
          <p:cNvPr id="6" name="TextBox 5"/>
          <p:cNvSpPr txBox="1"/>
          <p:nvPr/>
        </p:nvSpPr>
        <p:spPr>
          <a:xfrm>
            <a:off x="126085" y="856049"/>
            <a:ext cx="7600983" cy="6001643"/>
          </a:xfrm>
          <a:prstGeom prst="rect">
            <a:avLst/>
          </a:prstGeom>
          <a:solidFill>
            <a:schemeClr val="bg1"/>
          </a:solidFill>
        </p:spPr>
        <p:txBody>
          <a:bodyPr wrap="square" rtlCol="0">
            <a:spAutoFit/>
          </a:bodyPr>
          <a:lstStyle/>
          <a:p>
            <a:r>
              <a:rPr lang="en-US" sz="2400" b="1" dirty="0" smtClean="0">
                <a:latin typeface="Baskerville Old Face" panose="02020602080505020303" pitchFamily="18" charset="0"/>
              </a:rPr>
              <a:t>Jim </a:t>
            </a:r>
            <a:r>
              <a:rPr lang="en-US" sz="2400" b="1" dirty="0">
                <a:latin typeface="Baskerville Old Face" panose="02020602080505020303" pitchFamily="18" charset="0"/>
              </a:rPr>
              <a:t>Crow </a:t>
            </a:r>
            <a:r>
              <a:rPr lang="en-US" sz="2400" b="1" dirty="0" smtClean="0">
                <a:latin typeface="Baskerville Old Face" panose="02020602080505020303" pitchFamily="18" charset="0"/>
              </a:rPr>
              <a:t>Laws: </a:t>
            </a:r>
            <a:r>
              <a:rPr lang="en-US" sz="2400" b="1" dirty="0" smtClean="0"/>
              <a:t>Alabama</a:t>
            </a:r>
            <a:r>
              <a:rPr lang="en-US" sz="2400" dirty="0" smtClean="0"/>
              <a:t> </a:t>
            </a:r>
            <a:endParaRPr lang="en-US" sz="2400" dirty="0"/>
          </a:p>
          <a:p>
            <a:r>
              <a:rPr lang="en-US" b="1" dirty="0"/>
              <a:t>Nurses</a:t>
            </a:r>
            <a:r>
              <a:rPr lang="en-US" dirty="0"/>
              <a:t>: No person or corporation shall require any white female nurse to nurse in wards or rooms in hospitals, either public or private, in which negro men are placed. </a:t>
            </a:r>
            <a:endParaRPr lang="en-US" dirty="0" smtClean="0"/>
          </a:p>
          <a:p>
            <a:r>
              <a:rPr lang="en-US" b="1" dirty="0" smtClean="0"/>
              <a:t>Buses</a:t>
            </a:r>
            <a:r>
              <a:rPr lang="en-US" dirty="0"/>
              <a:t>: All passenger stations in this state operated by any motor transportation company shall have separate waiting rooms or space and separate ticket windows for the white and colored races. </a:t>
            </a:r>
            <a:endParaRPr lang="en-US" dirty="0" smtClean="0"/>
          </a:p>
          <a:p>
            <a:r>
              <a:rPr lang="en-US" b="1" dirty="0" smtClean="0"/>
              <a:t>Railroads</a:t>
            </a:r>
            <a:r>
              <a:rPr lang="en-US" dirty="0"/>
              <a:t>: The conductor of each passenger train is authorized and required to assign each passenger to the car or the division of the car, when it is divided by a partition, designated for the race to which such passenger belongs. </a:t>
            </a:r>
            <a:endParaRPr lang="en-US" dirty="0" smtClean="0"/>
          </a:p>
          <a:p>
            <a:r>
              <a:rPr lang="en-US" b="1" dirty="0" smtClean="0"/>
              <a:t>Restaurants</a:t>
            </a:r>
            <a:r>
              <a:rPr lang="en-US" dirty="0"/>
              <a:t>: It shall be unlawful to conduct a restaurant or other place for the serving of food in the city, at which white and colored people are served in the same room, unless such white and colored persons are effectually separated by a solid partition extending from the floor upward to a distance of seven feet or higher, and unless a separate entrance from the street is provided for each compartment. </a:t>
            </a:r>
            <a:endParaRPr lang="en-US" dirty="0" smtClean="0"/>
          </a:p>
          <a:p>
            <a:r>
              <a:rPr lang="en-US" b="1" dirty="0" smtClean="0"/>
              <a:t>Pool </a:t>
            </a:r>
            <a:r>
              <a:rPr lang="en-US" b="1" dirty="0"/>
              <a:t>and Billiard Rooms</a:t>
            </a:r>
            <a:r>
              <a:rPr lang="en-US" dirty="0"/>
              <a:t>: It shall be unlawful for a negro and white person to play together or in company with each other at any game of pool or billiards. </a:t>
            </a:r>
            <a:endParaRPr lang="en-US" dirty="0" smtClean="0"/>
          </a:p>
          <a:p>
            <a:r>
              <a:rPr lang="en-US" b="1" dirty="0" smtClean="0"/>
              <a:t>Toilet </a:t>
            </a:r>
            <a:r>
              <a:rPr lang="en-US" b="1" dirty="0"/>
              <a:t>Facilities, Male</a:t>
            </a:r>
            <a:r>
              <a:rPr lang="en-US" dirty="0"/>
              <a:t>: Every employer of white or negro males shall provide for such white or negro males reasonably accessible and separate toilet facilities. Alabama </a:t>
            </a:r>
          </a:p>
        </p:txBody>
      </p:sp>
      <p:pic>
        <p:nvPicPr>
          <p:cNvPr id="2" name="Picture 1"/>
          <p:cNvPicPr>
            <a:picLocks noChangeAspect="1"/>
          </p:cNvPicPr>
          <p:nvPr/>
        </p:nvPicPr>
        <p:blipFill>
          <a:blip r:embed="rId2"/>
          <a:stretch>
            <a:fillRect/>
          </a:stretch>
        </p:blipFill>
        <p:spPr>
          <a:xfrm>
            <a:off x="7921033" y="791023"/>
            <a:ext cx="4270967" cy="3140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7921033" y="4168064"/>
            <a:ext cx="4320137" cy="2033006"/>
          </a:xfrm>
          <a:prstGeom prst="rect">
            <a:avLst/>
          </a:prstGeom>
        </p:spPr>
      </p:pic>
    </p:spTree>
    <p:extLst>
      <p:ext uri="{BB962C8B-B14F-4D97-AF65-F5344CB8AC3E}">
        <p14:creationId xmlns:p14="http://schemas.microsoft.com/office/powerpoint/2010/main" val="1701571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69" y="76200"/>
            <a:ext cx="10972800" cy="1143000"/>
          </a:xfrm>
          <a:solidFill>
            <a:schemeClr val="bg1"/>
          </a:solidFill>
        </p:spPr>
        <p:txBody>
          <a:bodyPr/>
          <a:lstStyle/>
          <a:p>
            <a:pPr algn="l"/>
            <a:r>
              <a:rPr lang="en-US" b="1" dirty="0" smtClean="0">
                <a:latin typeface="Baskerville Old Face" panose="02020602080505020303" pitchFamily="18" charset="0"/>
              </a:rPr>
              <a:t>African Americans: Post Civil War</a:t>
            </a:r>
            <a:endParaRPr lang="en-US" dirty="0"/>
          </a:p>
        </p:txBody>
      </p:sp>
      <p:sp>
        <p:nvSpPr>
          <p:cNvPr id="5" name="Content Placeholder 1"/>
          <p:cNvSpPr>
            <a:spLocks noGrp="1"/>
          </p:cNvSpPr>
          <p:nvPr>
            <p:ph idx="1"/>
          </p:nvPr>
        </p:nvSpPr>
        <p:spPr>
          <a:xfrm>
            <a:off x="304800" y="1371600"/>
            <a:ext cx="9448800" cy="2895600"/>
          </a:xfrm>
          <a:solidFill>
            <a:schemeClr val="bg1"/>
          </a:solidFill>
        </p:spPr>
        <p:txBody>
          <a:bodyPr>
            <a:normAutofit/>
          </a:bodyPr>
          <a:lstStyle/>
          <a:p>
            <a:pPr marL="457200" lvl="1" indent="0">
              <a:buNone/>
            </a:pPr>
            <a:r>
              <a:rPr lang="en-US" b="1" dirty="0" smtClean="0">
                <a:latin typeface="Baskerville Old Face" panose="02020602080505020303" pitchFamily="18" charset="0"/>
              </a:rPr>
              <a:t>Sharecropping</a:t>
            </a:r>
            <a:r>
              <a:rPr lang="en-US" b="1" dirty="0">
                <a:latin typeface="Baskerville Old Face" panose="02020602080505020303" pitchFamily="18" charset="0"/>
              </a:rPr>
              <a:t>: </a:t>
            </a:r>
            <a:r>
              <a:rPr lang="en-US" dirty="0">
                <a:latin typeface="Baskerville Old Face" panose="02020602080505020303" pitchFamily="18" charset="0"/>
              </a:rPr>
              <a:t>black families would rent </a:t>
            </a:r>
            <a:r>
              <a:rPr lang="en-US" dirty="0" smtClean="0">
                <a:latin typeface="Baskerville Old Face" panose="02020602080505020303" pitchFamily="18" charset="0"/>
              </a:rPr>
              <a:t>plots </a:t>
            </a:r>
            <a:r>
              <a:rPr lang="en-US" dirty="0">
                <a:latin typeface="Baskerville Old Face" panose="02020602080505020303" pitchFamily="18" charset="0"/>
              </a:rPr>
              <a:t>of land to </a:t>
            </a:r>
            <a:r>
              <a:rPr lang="en-US" dirty="0" smtClean="0">
                <a:latin typeface="Baskerville Old Face" panose="02020602080505020303" pitchFamily="18" charset="0"/>
              </a:rPr>
              <a:t>work and pay landowners in crops</a:t>
            </a:r>
            <a:endParaRPr lang="en-US" dirty="0">
              <a:latin typeface="Baskerville Old Face" panose="02020602080505020303" pitchFamily="18" charset="0"/>
            </a:endParaRPr>
          </a:p>
          <a:p>
            <a:pPr lvl="2"/>
            <a:r>
              <a:rPr lang="en-US" sz="2800" dirty="0">
                <a:latin typeface="Baskerville Old Face" panose="02020602080505020303" pitchFamily="18" charset="0"/>
              </a:rPr>
              <a:t>Resulted in constant debt</a:t>
            </a:r>
          </a:p>
          <a:p>
            <a:pPr lvl="2"/>
            <a:r>
              <a:rPr lang="en-US" sz="2800" dirty="0">
                <a:latin typeface="Baskerville Old Face" panose="02020602080505020303" pitchFamily="18" charset="0"/>
              </a:rPr>
              <a:t>Better than slavery?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592" y="3798072"/>
            <a:ext cx="7046149" cy="2849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3999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9670027" cy="1143000"/>
          </a:xfrm>
          <a:solidFill>
            <a:schemeClr val="bg1"/>
          </a:solidFill>
        </p:spPr>
        <p:txBody>
          <a:bodyPr>
            <a:normAutofit/>
          </a:bodyPr>
          <a:lstStyle/>
          <a:p>
            <a:pPr algn="l"/>
            <a:r>
              <a:rPr lang="en-US" b="1" dirty="0">
                <a:latin typeface="Baskerville Old Face" panose="02020602080505020303" pitchFamily="18" charset="0"/>
              </a:rPr>
              <a:t>“GREAT MIGRATION”  (1890-1960)</a:t>
            </a:r>
          </a:p>
        </p:txBody>
      </p:sp>
      <p:sp>
        <p:nvSpPr>
          <p:cNvPr id="2" name="Cloud Callout 1"/>
          <p:cNvSpPr/>
          <p:nvPr/>
        </p:nvSpPr>
        <p:spPr>
          <a:xfrm>
            <a:off x="167147" y="2485003"/>
            <a:ext cx="2915267" cy="1165321"/>
          </a:xfrm>
          <a:prstGeom prst="cloudCallout">
            <a:avLst>
              <a:gd name="adj1" fmla="val 64297"/>
              <a:gd name="adj2" fmla="val 2706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anose="02020602080505020303" pitchFamily="18" charset="0"/>
              </a:rPr>
              <a:t>HOW MANY……</a:t>
            </a:r>
          </a:p>
        </p:txBody>
      </p:sp>
      <p:sp>
        <p:nvSpPr>
          <p:cNvPr id="3" name="TextBox 2"/>
          <p:cNvSpPr txBox="1"/>
          <p:nvPr/>
        </p:nvSpPr>
        <p:spPr>
          <a:xfrm>
            <a:off x="167147" y="1364573"/>
            <a:ext cx="8549150" cy="954107"/>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African Americans leave the South and settle in Northern Cities</a:t>
            </a:r>
          </a:p>
        </p:txBody>
      </p:sp>
      <p:pic>
        <p:nvPicPr>
          <p:cNvPr id="4" name="Picture 3"/>
          <p:cNvPicPr>
            <a:picLocks noChangeAspect="1"/>
          </p:cNvPicPr>
          <p:nvPr/>
        </p:nvPicPr>
        <p:blipFill>
          <a:blip r:embed="rId2"/>
          <a:stretch>
            <a:fillRect/>
          </a:stretch>
        </p:blipFill>
        <p:spPr>
          <a:xfrm>
            <a:off x="3685309" y="2429854"/>
            <a:ext cx="7695281" cy="4328596"/>
          </a:xfrm>
          <a:prstGeom prst="rect">
            <a:avLst/>
          </a:prstGeom>
          <a:ln>
            <a:noFill/>
          </a:ln>
          <a:effectLst>
            <a:softEdge rad="112500"/>
          </a:effectLst>
        </p:spPr>
      </p:pic>
      <p:sp>
        <p:nvSpPr>
          <p:cNvPr id="8" name="TextBox 7"/>
          <p:cNvSpPr txBox="1"/>
          <p:nvPr/>
        </p:nvSpPr>
        <p:spPr>
          <a:xfrm>
            <a:off x="310696" y="3841231"/>
            <a:ext cx="3898491" cy="52322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A lot- 6 million total</a:t>
            </a:r>
          </a:p>
        </p:txBody>
      </p:sp>
    </p:spTree>
    <p:extLst>
      <p:ext uri="{BB962C8B-B14F-4D97-AF65-F5344CB8AC3E}">
        <p14:creationId xmlns:p14="http://schemas.microsoft.com/office/powerpoint/2010/main" val="4202156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M Flash B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F94EF9BF-9206-4E9A-A2B8-ED68C5A81224}"/>
    </a:ext>
  </a:extLst>
</a:theme>
</file>

<file path=ppt/theme/theme2.xml><?xml version="1.0" encoding="utf-8"?>
<a:theme xmlns:a="http://schemas.openxmlformats.org/drawingml/2006/main" name="IM Flash Valu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8E581176-660C-42E4-A07E-68761DA0C6BA}"/>
    </a:ext>
  </a:extLst>
</a:theme>
</file>

<file path=ppt/theme/theme3.xml><?xml version="1.0" encoding="utf-8"?>
<a:theme xmlns:a="http://schemas.openxmlformats.org/drawingml/2006/main" name="IM Flash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2B74AD68-5535-4C88-826F-C29BCBE99B54}"/>
    </a:ext>
  </a:extLst>
</a:theme>
</file>

<file path=ppt/theme/theme4.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2878</TotalTime>
  <Words>1120</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Baskerville Old Face</vt:lpstr>
      <vt:lpstr>Calibri</vt:lpstr>
      <vt:lpstr>Calibri Light</vt:lpstr>
      <vt:lpstr>IM Flash Bright</vt:lpstr>
      <vt:lpstr>IM Flash Values</vt:lpstr>
      <vt:lpstr>IM Flash Dark</vt:lpstr>
      <vt:lpstr>Office Theme</vt:lpstr>
      <vt:lpstr>Starter: Translate amendments into your own words  </vt:lpstr>
      <vt:lpstr>What race are these men?</vt:lpstr>
      <vt:lpstr>AFRICAN AMERICANS AND WOMEN IN EARLY 1900S </vt:lpstr>
      <vt:lpstr>PowerPoint Presentation</vt:lpstr>
      <vt:lpstr> Translate amendments into your own words  </vt:lpstr>
      <vt:lpstr>AFRICAN AMERICAS: Post Civil War </vt:lpstr>
      <vt:lpstr>AFRICAN AMERICANS: Post Civil War </vt:lpstr>
      <vt:lpstr>African Americans: Post Civil War</vt:lpstr>
      <vt:lpstr>“GREAT MIGRATION”  (1890-1960)</vt:lpstr>
      <vt:lpstr>“GREAT MIGRATION”  (1890-1960)</vt:lpstr>
      <vt:lpstr>AFRICAN AMERICAN LEADERS</vt:lpstr>
      <vt:lpstr>Women’s Rights Movement: (1848-1920)</vt:lpstr>
      <vt:lpstr>Women’s Rights Movement: (1848-1920)</vt:lpstr>
      <vt:lpstr>Women’s Rights Movement: (1848-1920)</vt:lpstr>
      <vt:lpstr>Women’s Rights Movement: (1848-1920)</vt:lpstr>
      <vt:lpstr>Women’s Rights Movement: (1848-1920)</vt:lpstr>
    </vt:vector>
  </TitlesOfParts>
  <Company>Micron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dhubbard</dc:creator>
  <cp:lastModifiedBy>MIRABAI FREEMAN</cp:lastModifiedBy>
  <cp:revision>140</cp:revision>
  <dcterms:created xsi:type="dcterms:W3CDTF">2016-05-23T20:54:47Z</dcterms:created>
  <dcterms:modified xsi:type="dcterms:W3CDTF">2017-10-11T22:27:53Z</dcterms:modified>
</cp:coreProperties>
</file>