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4" r:id="rId3"/>
    <p:sldMasterId id="2147483675" r:id="rId4"/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6858000" cx="12192000"/>
  <p:notesSz cx="6858000" cy="9144000"/>
  <p:embeddedFontLst>
    <p:embeddedFont>
      <p:font typeface="Libre Baskerville"/>
      <p:regular r:id="rId32"/>
      <p:bold r:id="rId33"/>
      <p: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LibreBaskerville-bold.fntdata"/><Relationship Id="rId10" Type="http://schemas.openxmlformats.org/officeDocument/2006/relationships/slide" Target="slides/slide3.xml"/><Relationship Id="rId32" Type="http://schemas.openxmlformats.org/officeDocument/2006/relationships/font" Target="fonts/LibreBaskerville-regular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LibreBaskerville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3833018" y="-1623215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10688637" y="1371603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3271837" y="-2184396"/>
            <a:ext cx="5851525" cy="107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Z:\MEDIA\LOGOS\IM FLASH - traditional\IM logo H reversed.pn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112" y="642014"/>
            <a:ext cx="2054696" cy="627836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1" name="Shape 101"/>
          <p:cNvSpPr/>
          <p:nvPr/>
        </p:nvSpPr>
        <p:spPr>
          <a:xfrm>
            <a:off x="699295" y="6499603"/>
            <a:ext cx="171873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Z:\MEDIA\LOGOS\IM FLASH - traditional\IM logo H reversed.png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5303" y="716370"/>
            <a:ext cx="2054696" cy="627836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8" name="Shape 138"/>
          <p:cNvSpPr/>
          <p:nvPr/>
        </p:nvSpPr>
        <p:spPr>
          <a:xfrm>
            <a:off x="2438400" y="6721478"/>
            <a:ext cx="2438399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4876800" y="6721478"/>
            <a:ext cx="2438399" cy="1365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315200" y="6721478"/>
            <a:ext cx="2438399" cy="1365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753600" y="6721477"/>
            <a:ext cx="2438399" cy="136524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2389716" y="4800600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0" name="Shape 170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x="914400" y="2130427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MEDIA\LOGOS\IM FLASH - traditional\IM logo H reversed.png" id="42" name="Shape 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112" y="642014"/>
            <a:ext cx="2054696" cy="627836"/>
          </a:xfrm>
          <a:prstGeom prst="rect">
            <a:avLst/>
          </a:prstGeom>
          <a:noFill/>
          <a:ln>
            <a:noFill/>
          </a:ln>
          <a:effectLst>
            <a:outerShdw blurRad="50799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963083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6193369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6193369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09602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766732" y="273053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93939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311900"/>
            <a:ext cx="12192000" cy="546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MEDIA\LOGOS\IM FLASH - traditional\IM logo H bw.png" id="88" name="Shape 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6411" y="6386892"/>
            <a:ext cx="1144587" cy="37056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/>
          <p:nvPr/>
        </p:nvSpPr>
        <p:spPr>
          <a:xfrm>
            <a:off x="699295" y="6499603"/>
            <a:ext cx="171873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5" name="Shape 125"/>
          <p:cNvSpPr/>
          <p:nvPr/>
        </p:nvSpPr>
        <p:spPr>
          <a:xfrm>
            <a:off x="2438400" y="6721478"/>
            <a:ext cx="2438399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876800" y="6721478"/>
            <a:ext cx="2438399" cy="1365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315200" y="6721478"/>
            <a:ext cx="2438399" cy="1365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9753600" y="6721477"/>
            <a:ext cx="2438399" cy="136524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0608735" y="6675436"/>
            <a:ext cx="171873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  <p:pic>
        <p:nvPicPr>
          <p:cNvPr descr="Z:\MEDIA\LOGOS\IM FLASH - traditional\IM Flash Logo H blue with tag.png" id="130" name="Shape 1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9531" y="6299555"/>
            <a:ext cx="1442033" cy="47871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-22577" y="6208716"/>
            <a:ext cx="12214576" cy="573086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aseline="-25000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44297" y="6298287"/>
            <a:ext cx="383917" cy="430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Z:\MEDIA\LOGOS\IM FLASH - traditional\IM Flash Logo H blue with tag.png" id="166" name="Shape 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9531" y="6274153"/>
            <a:ext cx="1442033" cy="4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5440185" y="6380958"/>
            <a:ext cx="128904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3"/>
    <p:sldLayoutId id="2147483670" r:id="rId4"/>
    <p:sldLayoutId id="2147483671" r:id="rId5"/>
    <p:sldLayoutId id="2147483672" r:id="rId6"/>
    <p:sldLayoutId id="214748367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2" name="Shape 192"/>
          <p:cNvSpPr txBox="1"/>
          <p:nvPr/>
        </p:nvSpPr>
        <p:spPr>
          <a:xfrm>
            <a:off x="119079" y="180621"/>
            <a:ext cx="7520585" cy="584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Starter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 </a:t>
            </a:r>
            <a:r>
              <a:rPr b="0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Match the inventor to his invention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099574" y="1215012"/>
            <a:ext cx="3642303" cy="3416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Henry Bessemer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Alexander Graham Bell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Thomas Edison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Frederick Taylor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Karl Benz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6163187" y="1225571"/>
            <a:ext cx="5547032" cy="3416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A. Process that converts iron to steel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B. Scientific Management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C. Telephone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D. Automobile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E. Light Bulb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67146" y="92351"/>
            <a:ext cx="7546259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“GILDED AGE”  (1865-1900)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67146" y="1364573"/>
            <a:ext cx="6386052" cy="18158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Dark side of the Gilded Age: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Exploited workers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Extreme poverty in cities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Corruption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198" y="1442075"/>
            <a:ext cx="5373095" cy="325117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1516" y="3357437"/>
            <a:ext cx="4697708" cy="330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67" name="Shape 267"/>
          <p:cNvSpPr txBox="1"/>
          <p:nvPr/>
        </p:nvSpPr>
        <p:spPr>
          <a:xfrm>
            <a:off x="119074" y="180625"/>
            <a:ext cx="9056100" cy="5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Starter</a:t>
            </a: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 </a:t>
            </a:r>
            <a:r>
              <a:rPr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Match the term to the definition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19075" y="1052773"/>
            <a:ext cx="4445700" cy="3068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Monopoly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Capitalism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Vertical Integration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rabicPeriod"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Horizontal Integration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5012825" y="1068974"/>
            <a:ext cx="6771000" cy="44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lphaU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complete ownership or control of the entire supply of goods or services in a certain market.</a:t>
            </a:r>
          </a:p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lphaU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one company owns two or more steps on the production path or supply chain</a:t>
            </a:r>
          </a:p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lphaU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Economic system with private ownership in the free market.</a:t>
            </a:r>
          </a:p>
          <a:p>
            <a:pPr indent="-514350" lvl="0" marL="5143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Libre Baskerville"/>
              <a:buAutoNum type="alphaUcPeriod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Ownership of several companies that make the same product.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993587" y="528672"/>
            <a:ext cx="10191136" cy="30445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br>
              <a:rPr b="1" i="0" lang="en-US" sz="648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1" i="0" lang="en-US" sz="648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Captains of Industry or Robber Barons?</a:t>
            </a:r>
            <a:br>
              <a:rPr b="1" i="0" lang="en-US" sz="648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13107" l="0" r="0" t="0"/>
          <a:stretch/>
        </p:blipFill>
        <p:spPr>
          <a:xfrm>
            <a:off x="1294228" y="2681018"/>
            <a:ext cx="9201778" cy="325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Important Economic Terms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09600" y="1600203"/>
            <a:ext cx="10972800" cy="45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Monopoly/Trust: </a:t>
            </a:r>
            <a:r>
              <a:rPr lang="en-US" sz="2800">
                <a:latin typeface="Libre Baskerville"/>
                <a:ea typeface="Libre Baskerville"/>
                <a:cs typeface="Libre Baskerville"/>
                <a:sym typeface="Libre Baskerville"/>
              </a:rPr>
              <a:t>complete ownership or control of the entire supply of goods or services in a certain market.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8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-US" sz="2800">
                <a:latin typeface="Libre Baskerville"/>
                <a:ea typeface="Libre Baskerville"/>
                <a:cs typeface="Libre Baskerville"/>
                <a:sym typeface="Libre Baskerville"/>
              </a:rPr>
              <a:t>Vertical Integration:</a:t>
            </a:r>
            <a:r>
              <a:rPr lang="en-US" sz="2800">
                <a:latin typeface="Libre Baskerville"/>
                <a:ea typeface="Libre Baskerville"/>
                <a:cs typeface="Libre Baskerville"/>
                <a:sym typeface="Libre Baskerville"/>
              </a:rPr>
              <a:t> one company owns two or more steps on the production path or supply chain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8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-US" sz="2800">
                <a:latin typeface="Libre Baskerville"/>
                <a:ea typeface="Libre Baskerville"/>
                <a:cs typeface="Libre Baskerville"/>
                <a:sym typeface="Libre Baskerville"/>
              </a:rPr>
              <a:t>Horizontal Integration: </a:t>
            </a:r>
            <a:r>
              <a:rPr lang="en-US" sz="2800">
                <a:latin typeface="Libre Baskerville"/>
                <a:ea typeface="Libre Baskerville"/>
                <a:cs typeface="Libre Baskerville"/>
                <a:sym typeface="Libre Baskerville"/>
              </a:rPr>
              <a:t>Ownership of several companies that make the same product.</a:t>
            </a:r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89" name="Shape 289"/>
          <p:cNvSpPr txBox="1"/>
          <p:nvPr>
            <p:ph type="title"/>
          </p:nvPr>
        </p:nvSpPr>
        <p:spPr>
          <a:xfrm>
            <a:off x="167146" y="92351"/>
            <a:ext cx="7546259" cy="792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Captains of Industry: 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8734" y="1434280"/>
            <a:ext cx="7359445" cy="413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67146" y="92351"/>
            <a:ext cx="7546259" cy="792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ERA OF BIG BU</a:t>
            </a:r>
            <a:r>
              <a:rPr b="1" lang="en-US">
                <a:latin typeface="Libre Baskerville"/>
                <a:ea typeface="Libre Baskerville"/>
                <a:cs typeface="Libre Baskerville"/>
                <a:sym typeface="Libre Baskerville"/>
              </a:rPr>
              <a:t>SI</a:t>
            </a: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NESS: 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201550" y="1777525"/>
            <a:ext cx="6034499" cy="26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Positive view of business leaders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Revolutionized business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Innovated industry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Built the American economy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Assisted Society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01560" y="1102962"/>
            <a:ext cx="5417575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CAPTAINS OF INDUSTRY: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6474542" y="1102962"/>
            <a:ext cx="5417575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ROBBER BARONS:</a:t>
            </a:r>
          </a:p>
        </p:txBody>
      </p:sp>
      <p:sp>
        <p:nvSpPr>
          <p:cNvPr id="299" name="Shape 299"/>
          <p:cNvSpPr/>
          <p:nvPr/>
        </p:nvSpPr>
        <p:spPr>
          <a:xfrm>
            <a:off x="5486401" y="863126"/>
            <a:ext cx="1194617" cy="100289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9620" y="3771900"/>
            <a:ext cx="4857750" cy="30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6474550" y="1777525"/>
            <a:ext cx="5417700" cy="38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Negative view of business leaders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Cutthroat, corrupt, greedy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Immoral tactics, (bribes, tricks)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Exploited workers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Ignored rules and government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146" y="4567962"/>
            <a:ext cx="5102100" cy="25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08" name="Shape 308"/>
          <p:cNvSpPr txBox="1"/>
          <p:nvPr>
            <p:ph type="title"/>
          </p:nvPr>
        </p:nvSpPr>
        <p:spPr>
          <a:xfrm>
            <a:off x="167146" y="92351"/>
            <a:ext cx="7546259" cy="792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Vanderbilt: 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8715" y="1519083"/>
            <a:ext cx="7136241" cy="400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167146" y="92351"/>
            <a:ext cx="7546259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Captains of Industry:</a:t>
            </a:r>
          </a:p>
        </p:txBody>
      </p:sp>
      <p:sp>
        <p:nvSpPr>
          <p:cNvPr id="315" name="Shape 315"/>
          <p:cNvSpPr/>
          <p:nvPr/>
        </p:nvSpPr>
        <p:spPr>
          <a:xfrm>
            <a:off x="1991032" y="1519083"/>
            <a:ext cx="7462683" cy="415904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Who are the “Captains of Industry” in our era. What industries are they involved in. Could these men/women be considered “Robber Barons.” Why or why not?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167146" y="92351"/>
            <a:ext cx="7546259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Agree or disagree, Why?</a:t>
            </a:r>
          </a:p>
        </p:txBody>
      </p:sp>
      <p:sp>
        <p:nvSpPr>
          <p:cNvPr id="321" name="Shape 321"/>
          <p:cNvSpPr/>
          <p:nvPr/>
        </p:nvSpPr>
        <p:spPr>
          <a:xfrm>
            <a:off x="1991032" y="1519083"/>
            <a:ext cx="7462683" cy="415904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Strong people, races, and cultures grow in power and cultural influence at the expense of the weak, it is natural and necessary.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167146" y="92351"/>
            <a:ext cx="7546259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Agree or disagree. Why?</a:t>
            </a:r>
          </a:p>
        </p:txBody>
      </p:sp>
      <p:sp>
        <p:nvSpPr>
          <p:cNvPr id="327" name="Shape 327"/>
          <p:cNvSpPr/>
          <p:nvPr/>
        </p:nvSpPr>
        <p:spPr>
          <a:xfrm>
            <a:off x="1991032" y="1519083"/>
            <a:ext cx="7462683" cy="415904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There can be no wealthy few without a poor many. Social classes and income levels are natural in all societies.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00" name="Shape 200"/>
          <p:cNvSpPr txBox="1"/>
          <p:nvPr/>
        </p:nvSpPr>
        <p:spPr>
          <a:xfrm>
            <a:off x="119079" y="180621"/>
            <a:ext cx="11463320" cy="10772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Starter</a:t>
            </a:r>
            <a:r>
              <a:rPr lang="en-US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 </a:t>
            </a:r>
            <a:r>
              <a:rPr lang="en-US" sz="3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Which quote do you agree with the most? Why?  Which quote do you agree with the least? Why?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79" y="1575412"/>
            <a:ext cx="5657849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2326" y="1257840"/>
            <a:ext cx="5718428" cy="269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079" y="4215539"/>
            <a:ext cx="5325117" cy="250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1705" y="4064685"/>
            <a:ext cx="5591788" cy="263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167146" y="92351"/>
            <a:ext cx="7546259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Agree or disagree. Why?</a:t>
            </a:r>
          </a:p>
        </p:txBody>
      </p:sp>
      <p:sp>
        <p:nvSpPr>
          <p:cNvPr id="333" name="Shape 333"/>
          <p:cNvSpPr/>
          <p:nvPr/>
        </p:nvSpPr>
        <p:spPr>
          <a:xfrm>
            <a:off x="1991032" y="1519083"/>
            <a:ext cx="7462683" cy="415904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Wealth comes to moral and virtuous people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167146" y="92351"/>
            <a:ext cx="7546259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Agree or disagree. Why?</a:t>
            </a:r>
          </a:p>
        </p:txBody>
      </p:sp>
      <p:sp>
        <p:nvSpPr>
          <p:cNvPr id="339" name="Shape 339"/>
          <p:cNvSpPr/>
          <p:nvPr/>
        </p:nvSpPr>
        <p:spPr>
          <a:xfrm>
            <a:off x="1991032" y="1519083"/>
            <a:ext cx="7462683" cy="4159046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wealthy have a moral responsibility to assist the less fortunate.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167146" y="92351"/>
            <a:ext cx="7546259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395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is your reaction to this quote?</a:t>
            </a:r>
          </a:p>
        </p:txBody>
      </p:sp>
      <p:sp>
        <p:nvSpPr>
          <p:cNvPr id="345" name="Shape 345"/>
          <p:cNvSpPr/>
          <p:nvPr/>
        </p:nvSpPr>
        <p:spPr>
          <a:xfrm>
            <a:off x="1991031" y="1519083"/>
            <a:ext cx="9305324" cy="4558159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buSzPct val="25000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“Philanthropy (charity) is the marketing (advertising) of the future.”</a:t>
            </a:r>
          </a:p>
          <a:p>
            <a:pPr indent="0" lvl="1" marL="457200" marR="0" rtl="0" algn="ctr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Biz Stone (founder of Twitter) at a conference at Oxford University in 2014</a:t>
            </a:r>
          </a:p>
          <a:p>
            <a:pPr indent="0" lvl="1" marL="457200" marR="0" rtl="0" algn="ctr">
              <a:spcBef>
                <a:spcPts val="0"/>
              </a:spcBef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167150" y="92350"/>
            <a:ext cx="93258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395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ERA OF BIG BU</a:t>
            </a:r>
            <a:r>
              <a:rPr b="1" lang="en-US" sz="3959">
                <a:latin typeface="Libre Baskerville"/>
                <a:ea typeface="Libre Baskerville"/>
                <a:cs typeface="Libre Baskerville"/>
                <a:sym typeface="Libre Baskerville"/>
              </a:rPr>
              <a:t>SI</a:t>
            </a:r>
            <a:r>
              <a:rPr b="1" i="0" lang="en-US" sz="395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NESS: Beliefs 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201550" y="1777524"/>
            <a:ext cx="11169600" cy="293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445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Herbert Spencer</a:t>
            </a:r>
          </a:p>
          <a:p>
            <a:pPr indent="-4445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Humans are subject to the same natural selection as other species</a:t>
            </a:r>
          </a:p>
          <a:p>
            <a:pPr indent="-444500" lvl="1" marL="9144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strong people, races, and cultures grow in power and cultural influence at the expense of the weak, it is natural and necessary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7692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justification for unchecked capitalis</a:t>
            </a: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201560" y="1102962"/>
            <a:ext cx="9325896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Social Darwinism: “survival of the fittest”</a:t>
            </a:r>
          </a:p>
        </p:txBody>
      </p:sp>
      <p:sp>
        <p:nvSpPr>
          <p:cNvPr id="353" name="Shape 353"/>
          <p:cNvSpPr/>
          <p:nvPr/>
        </p:nvSpPr>
        <p:spPr>
          <a:xfrm>
            <a:off x="6520148" y="4372357"/>
            <a:ext cx="5265174" cy="1653833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AGREE OR DISAGREE</a:t>
            </a: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42" y="4711814"/>
            <a:ext cx="4529700" cy="25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167150" y="92350"/>
            <a:ext cx="91167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395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ERA OF BIG BU</a:t>
            </a:r>
            <a:r>
              <a:rPr b="1" lang="en-US" sz="3959">
                <a:latin typeface="Libre Baskerville"/>
                <a:ea typeface="Libre Baskerville"/>
                <a:cs typeface="Libre Baskerville"/>
                <a:sym typeface="Libre Baskerville"/>
              </a:rPr>
              <a:t>SI</a:t>
            </a:r>
            <a:r>
              <a:rPr b="1" i="0" lang="en-US" sz="395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NESS: Beliefs 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201550" y="1777524"/>
            <a:ext cx="11169600" cy="21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Article written by Andrew Carnegie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Wealth comes to moral and virtuous people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Upper classes have a moral responsibility to assist the less fortunate 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Don’t waste money on extravagant excessive spending. 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201560" y="1102962"/>
            <a:ext cx="9325896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Gospel of Wealth – philanthropy (charity)</a:t>
            </a:r>
          </a:p>
        </p:txBody>
      </p:sp>
      <p:sp>
        <p:nvSpPr>
          <p:cNvPr id="362" name="Shape 362"/>
          <p:cNvSpPr/>
          <p:nvPr/>
        </p:nvSpPr>
        <p:spPr>
          <a:xfrm>
            <a:off x="6351335" y="3943973"/>
            <a:ext cx="5265174" cy="1653833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AGREE OR DISAGREE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631" y="4260098"/>
            <a:ext cx="5520600" cy="259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297612" y="518614"/>
            <a:ext cx="10191136" cy="1516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GILDED AGE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2371" y="2282277"/>
            <a:ext cx="4876799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167146" y="92351"/>
            <a:ext cx="10481188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395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Economics Vocab: </a:t>
            </a:r>
            <a:r>
              <a:rPr b="0" i="0" lang="en-US" sz="395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define the terms in language that you understand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167146" y="1364573"/>
            <a:ext cx="11454581" cy="52629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Capitalism: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Laisse faire: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Monopoly: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Trust: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Vertical Integration: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Horizontal Integration: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108154" y="112406"/>
            <a:ext cx="8121445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CAPITALISM: Economic System  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119626" y="1482216"/>
            <a:ext cx="6236929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Ownership: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Private Ownership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Driving Forces: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Supply (make) and Demand (buy)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Competition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Incentive: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Profit and self interest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3420" y="1283374"/>
            <a:ext cx="3525116" cy="535295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108153" y="112406"/>
            <a:ext cx="7546259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CAPITALISM:  Origins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108150" y="1482226"/>
            <a:ext cx="6100799" cy="36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Adam Smith’s Wealth of Nations (1776)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Laissez Faire: hands off,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Remove government control (tariffs, restrictions) from economy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Invisible hand; Market forces create wealth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dam%20smith%20photo.jpg"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6560" y="3824748"/>
            <a:ext cx="3452329" cy="287101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7632289" y="235973"/>
            <a:ext cx="3967316" cy="3023418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History suggests that capitalism is a necessary condition for political freedom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167146" y="92351"/>
            <a:ext cx="7546259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“GILDED AGE”  (1865-1900)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167146" y="1364573"/>
            <a:ext cx="6386052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Named by MARK TWAIN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167150" y="2017024"/>
            <a:ext cx="10835100" cy="17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Corruption, Greed, and Social problems hidden by Extreme Growth and Wealth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Massive difference between the Few (Wealthy) and the Many (Poor)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1737" y="4035476"/>
            <a:ext cx="4577976" cy="277006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40" name="Shape 240"/>
          <p:cNvSpPr/>
          <p:nvPr/>
        </p:nvSpPr>
        <p:spPr>
          <a:xfrm>
            <a:off x="8224682" y="3746089"/>
            <a:ext cx="3967316" cy="233064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2F2F2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History suggests that capitalism is a necessary condition for political freedom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690" y="4035476"/>
            <a:ext cx="4612671" cy="2683446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668699" y="438075"/>
            <a:ext cx="10812000" cy="29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Are we still in a Gilded Age: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“Corruption, Greed, and Social problems hidden by Extreme Growth and Wealth”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“Massive difference between the Few (Wealthy) and the Many (Poor)”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Does this describe America today?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298" y="239150"/>
            <a:ext cx="6544105" cy="437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3142" y="2825752"/>
            <a:ext cx="585787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M Flash Brigh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M Flash Valu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M Flash Dar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