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74" r:id="rId3"/>
    <p:sldMasterId id="2147483675" r:id="rId4"/>
    <p:sldMasterId id="2147483676" r:id="rId5"/>
    <p:sldMasterId id="214748367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6858000" cx="12192000"/>
  <p:notesSz cx="6858000" cy="9144000"/>
  <p:embeddedFontLst>
    <p:embeddedFont>
      <p:font typeface="Libre Baskerville"/>
      <p:regular r:id="rId25"/>
      <p:bold r:id="rId26"/>
      <p: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font" Target="fonts/LibreBaskerville-bold.fntdata"/><Relationship Id="rId25" Type="http://schemas.openxmlformats.org/officeDocument/2006/relationships/font" Target="fonts/LibreBaskerville-regular.fntdata"/><Relationship Id="rId27" Type="http://schemas.openxmlformats.org/officeDocument/2006/relationships/font" Target="fonts/LibreBaskerville-italic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609600" y="1600203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3833018" y="-1623215"/>
            <a:ext cx="4525963" cy="10972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 rot="5400000">
            <a:off x="10688637" y="1371603"/>
            <a:ext cx="5851525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 rot="5400000">
            <a:off x="3271837" y="-2184396"/>
            <a:ext cx="5851525" cy="1076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7" name="Shape 97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descr="Z:\MEDIA\LOGOS\IM FLASH - traditional\IM logo H reversed.png"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112" y="642014"/>
            <a:ext cx="2054696" cy="627836"/>
          </a:xfrm>
          <a:prstGeom prst="rect">
            <a:avLst/>
          </a:prstGeom>
          <a:noFill/>
          <a:ln>
            <a:noFill/>
          </a:ln>
          <a:effectLst>
            <a:outerShdw blurRad="50799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01" name="Shape 101"/>
          <p:cNvSpPr/>
          <p:nvPr/>
        </p:nvSpPr>
        <p:spPr>
          <a:xfrm>
            <a:off x="699295" y="6499603"/>
            <a:ext cx="1718733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4" name="Shape 134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descr="Z:\MEDIA\LOGOS\IM FLASH - traditional\IM logo H reversed.png"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5303" y="716370"/>
            <a:ext cx="2054696" cy="627836"/>
          </a:xfrm>
          <a:prstGeom prst="rect">
            <a:avLst/>
          </a:prstGeom>
          <a:noFill/>
          <a:ln>
            <a:noFill/>
          </a:ln>
          <a:effectLst>
            <a:outerShdw blurRad="50799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38" name="Shape 138"/>
          <p:cNvSpPr/>
          <p:nvPr/>
        </p:nvSpPr>
        <p:spPr>
          <a:xfrm>
            <a:off x="2438400" y="6721478"/>
            <a:ext cx="2438399" cy="1365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4876800" y="6721478"/>
            <a:ext cx="2438399" cy="1365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7315200" y="6721478"/>
            <a:ext cx="2438399" cy="1365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9753600" y="6721477"/>
            <a:ext cx="2438399" cy="136524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2389716" y="4800600"/>
            <a:ext cx="7315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/>
          <p:nvPr>
            <p:ph idx="2" type="pic"/>
          </p:nvPr>
        </p:nvSpPr>
        <p:spPr>
          <a:xfrm>
            <a:off x="2389716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2389716" y="5367337"/>
            <a:ext cx="7315200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5" name="Shape 1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0" name="Shape 170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812800" y="1600203"/>
            <a:ext cx="7213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8229600" y="1600203"/>
            <a:ext cx="7213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ctrTitle"/>
          </p:nvPr>
        </p:nvSpPr>
        <p:spPr>
          <a:xfrm>
            <a:off x="914400" y="2130427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1828800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:\MEDIA\LOGOS\IM FLASH - traditional\IM logo H reversed.png" id="42" name="Shape 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112" y="642014"/>
            <a:ext cx="2054696" cy="627836"/>
          </a:xfrm>
          <a:prstGeom prst="rect">
            <a:avLst/>
          </a:prstGeom>
          <a:noFill/>
          <a:ln>
            <a:noFill/>
          </a:ln>
          <a:effectLst>
            <a:outerShdw blurRad="50799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963083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09600" y="1535112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609600" y="2174875"/>
            <a:ext cx="538691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3" type="body"/>
          </p:nvPr>
        </p:nvSpPr>
        <p:spPr>
          <a:xfrm>
            <a:off x="6193369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4" type="body"/>
          </p:nvPr>
        </p:nvSpPr>
        <p:spPr>
          <a:xfrm>
            <a:off x="6193369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609602" y="273050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766732" y="273053"/>
            <a:ext cx="6815666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93939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09600" y="1600203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311900"/>
            <a:ext cx="12192000" cy="546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:\MEDIA\LOGOS\IM FLASH - traditional\IM logo H bw.png" id="88" name="Shape 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66411" y="6386892"/>
            <a:ext cx="1144587" cy="37056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/>
          <p:nvPr/>
        </p:nvSpPr>
        <p:spPr>
          <a:xfrm>
            <a:off x="699295" y="6499603"/>
            <a:ext cx="1718733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</a:t>
            </a:r>
          </a:p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25" name="Shape 125"/>
          <p:cNvSpPr/>
          <p:nvPr/>
        </p:nvSpPr>
        <p:spPr>
          <a:xfrm>
            <a:off x="2438400" y="6721478"/>
            <a:ext cx="2438399" cy="1365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4876800" y="6721478"/>
            <a:ext cx="2438399" cy="1365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7315200" y="6721478"/>
            <a:ext cx="2438399" cy="1365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9753600" y="6721477"/>
            <a:ext cx="2438399" cy="136524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0608735" y="6675436"/>
            <a:ext cx="1718733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CONFIDENTIAL</a:t>
            </a:r>
          </a:p>
        </p:txBody>
      </p:sp>
      <p:pic>
        <p:nvPicPr>
          <p:cNvPr descr="Z:\MEDIA\LOGOS\IM FLASH - traditional\IM Flash Logo H blue with tag.png" id="130" name="Shape 13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09531" y="6299555"/>
            <a:ext cx="1442033" cy="47871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1414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-22577" y="6208716"/>
            <a:ext cx="12214576" cy="573086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544297" y="6298287"/>
            <a:ext cx="383917" cy="43045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descr="Z:\MEDIA\LOGOS\IM FLASH - traditional\IM Flash Logo H blue with tag.png" id="166" name="Shape 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9531" y="6274153"/>
            <a:ext cx="1442033" cy="47871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/>
          <p:nvPr/>
        </p:nvSpPr>
        <p:spPr>
          <a:xfrm>
            <a:off x="5440185" y="6380958"/>
            <a:ext cx="128904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CONFIDENTIAL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3"/>
    <p:sldLayoutId id="2147483670" r:id="rId4"/>
    <p:sldLayoutId id="2147483671" r:id="rId5"/>
    <p:sldLayoutId id="2147483672" r:id="rId6"/>
    <p:sldLayoutId id="214748367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92" name="Shape 192"/>
          <p:cNvSpPr txBox="1"/>
          <p:nvPr/>
        </p:nvSpPr>
        <p:spPr>
          <a:xfrm>
            <a:off x="119079" y="180621"/>
            <a:ext cx="7520585" cy="5847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Starter: 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54649" y="1068972"/>
            <a:ext cx="11272200" cy="363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rabicPeriod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Where did your ancestors come from? What is your ethnic heritage?</a:t>
            </a:r>
          </a:p>
          <a:p>
            <a:pPr indent="-514350" lvl="0" marL="5143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rabicPeriod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Why did your ancestors decide to move to the United States? </a:t>
            </a:r>
          </a:p>
          <a:p>
            <a:pPr indent="-514350" lvl="0" marL="5143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rabicPeriod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brought your family to Utah?</a:t>
            </a:r>
          </a:p>
          <a:p>
            <a:pPr indent="-514350" lvl="0" marL="5143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rabicPeriod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are some challenges your ancestors faced when they arrived in America? What are some challenges your family faced when they arrived in Utah?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167146" y="92351"/>
            <a:ext cx="11159615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COMING TO AMERICA:</a:t>
            </a:r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946" y="3392017"/>
            <a:ext cx="4584207" cy="331849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x="167144" y="2678646"/>
            <a:ext cx="10068235" cy="523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ELLIS ISLAND and ANGEL ISLAND  (the arrival)…..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167146" y="1364573"/>
            <a:ext cx="6386052" cy="523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Journey…..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167151" y="1964800"/>
            <a:ext cx="70917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6-14 day trip on a crowded ship</a:t>
            </a: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3237" y="3417917"/>
            <a:ext cx="4348500" cy="3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3409" y="3551986"/>
            <a:ext cx="5429100" cy="36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>
            <p:ph type="title"/>
          </p:nvPr>
        </p:nvSpPr>
        <p:spPr>
          <a:xfrm>
            <a:off x="167146" y="92351"/>
            <a:ext cx="11159615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COMING TO AMERICA: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132734" y="1325654"/>
            <a:ext cx="10068235" cy="523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ELLIS ISLAND and ANGEL ISLAND  (the arrival)…..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132734" y="1901778"/>
            <a:ext cx="9611037" cy="18158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445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Examined and questioned (interrogated)</a:t>
            </a:r>
          </a:p>
          <a:p>
            <a:pPr indent="-444500" lvl="1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Eyes, ears, body, mental ability, criminal records</a:t>
            </a:r>
          </a:p>
          <a:p>
            <a:pPr indent="-444500" lvl="1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Sick, disabled, or the crippled- sent back</a:t>
            </a:r>
          </a:p>
          <a:p>
            <a:pPr indent="-4445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Preference to “Old Immigrants”</a:t>
            </a:r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9982" y="3361507"/>
            <a:ext cx="4022400" cy="349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089" y="766916"/>
            <a:ext cx="10712531" cy="5058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3418" y="1047134"/>
            <a:ext cx="5874774" cy="4406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97" name="Shape 297"/>
          <p:cNvSpPr/>
          <p:nvPr/>
        </p:nvSpPr>
        <p:spPr>
          <a:xfrm>
            <a:off x="956601" y="801866"/>
            <a:ext cx="9664504" cy="4797076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2F2F2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This phrase describes how America welcomes and treats immigrants, 'Give me your tired, your poor, your huddled masses yearning to be free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.' 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03" name="Shape 303"/>
          <p:cNvSpPr/>
          <p:nvPr/>
        </p:nvSpPr>
        <p:spPr>
          <a:xfrm>
            <a:off x="1012873" y="858137"/>
            <a:ext cx="9664504" cy="4797076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2F2F2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America is a “melting pot” of different cultures. We value and celebrate cultural difference in America.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09" name="Shape 309"/>
          <p:cNvSpPr/>
          <p:nvPr/>
        </p:nvSpPr>
        <p:spPr>
          <a:xfrm>
            <a:off x="1012873" y="858137"/>
            <a:ext cx="9664504" cy="4797076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2F2F2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America is still plagued by Xenophobia and Nativism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15" name="Shape 315"/>
          <p:cNvSpPr/>
          <p:nvPr/>
        </p:nvSpPr>
        <p:spPr>
          <a:xfrm>
            <a:off x="1012873" y="858137"/>
            <a:ext cx="9664504" cy="4797076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2F2F2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Immigrants threaten national security and domestic tranquility.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1240429" y="150108"/>
            <a:ext cx="10191136" cy="25248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br>
              <a:rPr b="1" i="0" lang="en-US" sz="648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1" i="0" lang="en-US" sz="648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IMMIGRATION</a:t>
            </a:r>
            <a:br>
              <a:rPr b="1" i="0" lang="en-US" sz="648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6722" y="1917226"/>
            <a:ext cx="7108750" cy="451229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167146" y="92351"/>
            <a:ext cx="11159615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IMMIGRATION: An American Tradition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167150" y="1364575"/>
            <a:ext cx="72954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OLD IMMIGRATION: </a:t>
            </a: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(1815-1890)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100174" y="1964792"/>
            <a:ext cx="7362600" cy="2215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From: </a:t>
            </a: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Northwest Europe (Britain/ Germany)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Ethnicity: </a:t>
            </a: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Common language, common religion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Treatment: </a:t>
            </a: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welcomed in America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221769" y="4804282"/>
            <a:ext cx="4213200" cy="181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W.A.S.P. 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White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Anglo-Saxon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Protestant </a:t>
            </a: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843170">
            <a:off x="6902626" y="1336952"/>
            <a:ext cx="3440133" cy="50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167146" y="92351"/>
            <a:ext cx="11159615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IMMIGRATION: An American Tradition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179424" y="1703225"/>
            <a:ext cx="68697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NEW IMMIGRATION: </a:t>
            </a: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(1890-1914)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0" y="2551274"/>
            <a:ext cx="6396600" cy="270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From: </a:t>
            </a: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Eastern Europe/ Asia (Poland, Italy, Russia, China)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Ethnicity: </a:t>
            </a: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Diverse language, religion, culture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Treatment: </a:t>
            </a: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Met with discrimination</a:t>
            </a: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36085">
            <a:off x="6726799" y="2371123"/>
            <a:ext cx="4791182" cy="4034681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217" name="Shape 217"/>
          <p:cNvSpPr/>
          <p:nvPr/>
        </p:nvSpPr>
        <p:spPr>
          <a:xfrm>
            <a:off x="7962314" y="1364574"/>
            <a:ext cx="4229685" cy="2110146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2F2F2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'Give me your tired, your poor, your huddled masses yearning to be free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.'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167151" y="92350"/>
            <a:ext cx="114450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PUSH AND PULL FACTORS: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167160" y="1588824"/>
            <a:ext cx="54177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PUSH (why they left):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6412300" y="1588825"/>
            <a:ext cx="5417700" cy="89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PULL (why they came here):</a:t>
            </a:r>
          </a:p>
        </p:txBody>
      </p:sp>
      <p:sp>
        <p:nvSpPr>
          <p:cNvPr id="225" name="Shape 225"/>
          <p:cNvSpPr/>
          <p:nvPr/>
        </p:nvSpPr>
        <p:spPr>
          <a:xfrm>
            <a:off x="6793292" y="2979769"/>
            <a:ext cx="4655700" cy="2691300"/>
          </a:xfrm>
          <a:prstGeom prst="cloudCallout">
            <a:avLst>
              <a:gd fmla="val -31642" name="adj1"/>
              <a:gd fmla="val 77876" name="adj2"/>
            </a:avLst>
          </a:prstGeom>
          <a:solidFill>
            <a:srgbClr val="F2F2F2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When people leave their home country, why do they come to America?</a:t>
            </a:r>
          </a:p>
        </p:txBody>
      </p:sp>
      <p:sp>
        <p:nvSpPr>
          <p:cNvPr id="226" name="Shape 226"/>
          <p:cNvSpPr/>
          <p:nvPr/>
        </p:nvSpPr>
        <p:spPr>
          <a:xfrm>
            <a:off x="391310" y="2815869"/>
            <a:ext cx="4655700" cy="2691300"/>
          </a:xfrm>
          <a:prstGeom prst="cloudCallout">
            <a:avLst>
              <a:gd fmla="val 31083" name="adj1"/>
              <a:gd fmla="val 80616" name="adj2"/>
            </a:avLst>
          </a:prstGeom>
          <a:solidFill>
            <a:srgbClr val="F2F2F2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causes people to leave their home countries?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167151" y="92350"/>
            <a:ext cx="114996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PUSH AND PULL FACTORS: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201560" y="1102962"/>
            <a:ext cx="5417575" cy="523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PUSH (why they left):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6366200" y="1102940"/>
            <a:ext cx="5526000" cy="9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PULL (why they came here):</a:t>
            </a: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6995" y="2165838"/>
            <a:ext cx="8381582" cy="3911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40" name="Shape 240"/>
          <p:cNvSpPr txBox="1"/>
          <p:nvPr>
            <p:ph type="title"/>
          </p:nvPr>
        </p:nvSpPr>
        <p:spPr>
          <a:xfrm>
            <a:off x="167146" y="92351"/>
            <a:ext cx="7546259" cy="7925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Immigration:</a:t>
            </a:r>
          </a:p>
        </p:txBody>
      </p:sp>
      <p:sp>
        <p:nvSpPr>
          <p:cNvPr id="241" name="Shape 241"/>
          <p:cNvSpPr/>
          <p:nvPr/>
        </p:nvSpPr>
        <p:spPr>
          <a:xfrm>
            <a:off x="582558" y="1047136"/>
            <a:ext cx="11275144" cy="4055806"/>
          </a:xfrm>
          <a:prstGeom prst="cloudCallout">
            <a:avLst>
              <a:gd fmla="val 31083" name="adj1"/>
              <a:gd fmla="val 80616" name="adj2"/>
            </a:avLst>
          </a:prstGeom>
          <a:solidFill>
            <a:srgbClr val="F2F2F2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Free Write: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How does America benefit from immigration?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are the drawbacks of immigration?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167146" y="92351"/>
            <a:ext cx="6617111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AMERICAN REACTION: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167146" y="1364573"/>
            <a:ext cx="6386052" cy="523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BENEFITS OF IMMIGRATION: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167145" y="1964811"/>
            <a:ext cx="4876802" cy="13849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Economic Growth</a:t>
            </a:r>
          </a:p>
          <a:p>
            <a:pPr indent="-457200" lvl="1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Cheap labor, hard work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Cultural diversity</a:t>
            </a: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2198" y="1964811"/>
            <a:ext cx="6384075" cy="353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9700" y="3864076"/>
            <a:ext cx="3641006" cy="282784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167146" y="92351"/>
            <a:ext cx="6617111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AMERICAN REACTION: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0" y="1413734"/>
            <a:ext cx="6386052" cy="523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AMERICAN REACTION: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0" y="2151178"/>
            <a:ext cx="11734803" cy="13849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Xenophobia: </a:t>
            </a: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hatred and fear of foreigners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Nativism: </a:t>
            </a: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policy of keeping society homogenous (same)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Chinese Exclusion Act of 1882: ban Chinese immigration</a:t>
            </a: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482" y="3679764"/>
            <a:ext cx="4575994" cy="3178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378069">
            <a:off x="8482423" y="597835"/>
            <a:ext cx="3442725" cy="18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73557" y="3849328"/>
            <a:ext cx="6377067" cy="2361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M Flash Dark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M Flash Brigh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IM Flash Valu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