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2" r:id="rId2"/>
    <p:sldMasterId id="2147483668" r:id="rId3"/>
    <p:sldMasterId id="2147483686" r:id="rId4"/>
  </p:sldMasterIdLst>
  <p:notesMasterIdLst>
    <p:notesMasterId r:id="rId17"/>
  </p:notesMasterIdLst>
  <p:sldIdLst>
    <p:sldId id="299" r:id="rId5"/>
    <p:sldId id="337" r:id="rId6"/>
    <p:sldId id="300" r:id="rId7"/>
    <p:sldId id="311" r:id="rId8"/>
    <p:sldId id="336" r:id="rId9"/>
    <p:sldId id="312" r:id="rId10"/>
    <p:sldId id="338" r:id="rId11"/>
    <p:sldId id="332" r:id="rId12"/>
    <p:sldId id="328" r:id="rId13"/>
    <p:sldId id="325" r:id="rId14"/>
    <p:sldId id="313" r:id="rId15"/>
    <p:sldId id="32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660"/>
  </p:normalViewPr>
  <p:slideViewPr>
    <p:cSldViewPr snapToGrid="0">
      <p:cViewPr varScale="1">
        <p:scale>
          <a:sx n="69" d="100"/>
          <a:sy n="69" d="100"/>
        </p:scale>
        <p:origin x="85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D4412-81F2-4C72-A18C-639E2438977D}"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en-US"/>
        </a:p>
      </dgm:t>
    </dgm:pt>
    <dgm:pt modelId="{EF600DBC-D389-4DDC-A1C3-2798FF456D54}" type="pres">
      <dgm:prSet presAssocID="{770D4412-81F2-4C72-A18C-639E2438977D}" presName="diagram" presStyleCnt="0">
        <dgm:presLayoutVars>
          <dgm:dir/>
          <dgm:resizeHandles val="exact"/>
        </dgm:presLayoutVars>
      </dgm:prSet>
      <dgm:spPr/>
      <dgm:t>
        <a:bodyPr/>
        <a:lstStyle/>
        <a:p>
          <a:endParaRPr lang="en-US"/>
        </a:p>
      </dgm:t>
    </dgm:pt>
  </dgm:ptLst>
  <dgm:cxnLst>
    <dgm:cxn modelId="{5E7EF0D4-DC0E-4CA0-A358-78B847DC076F}" type="presOf" srcId="{770D4412-81F2-4C72-A18C-639E2438977D}" destId="{EF600DBC-D389-4DDC-A1C3-2798FF456D54}"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02474-3819-4CC0-9F4D-94B3EBC18B91}" type="datetimeFigureOut">
              <a:rPr lang="en-US" smtClean="0"/>
              <a:t>11/3/2017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3523A-F5CF-49E1-A150-1F6753230545}" type="slidenum">
              <a:rPr lang="en-US" smtClean="0"/>
              <a:t>‹#›</a:t>
            </a:fld>
            <a:endParaRPr lang="en-US" dirty="0"/>
          </a:p>
        </p:txBody>
      </p:sp>
    </p:spTree>
    <p:extLst>
      <p:ext uri="{BB962C8B-B14F-4D97-AF65-F5344CB8AC3E}">
        <p14:creationId xmlns:p14="http://schemas.microsoft.com/office/powerpoint/2010/main" val="3497771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pic>
        <p:nvPicPr>
          <p:cNvPr id="8" name="Picture 2" descr="Z:\MEDIA\LOGOS\IM FLASH - traditional\IM logo H reversed.png"/>
          <p:cNvPicPr>
            <a:picLocks noChangeAspect="1" noChangeArrowheads="1"/>
          </p:cNvPicPr>
          <p:nvPr userDrawn="1"/>
        </p:nvPicPr>
        <p:blipFill>
          <a:blip r:embed="rId3" cstate="print"/>
          <a:srcRect/>
          <a:stretch>
            <a:fillRect/>
          </a:stretch>
        </p:blipFill>
        <p:spPr bwMode="auto">
          <a:xfrm>
            <a:off x="992112" y="642014"/>
            <a:ext cx="2054697" cy="627836"/>
          </a:xfrm>
          <a:prstGeom prst="rect">
            <a:avLst/>
          </a:prstGeom>
          <a:noFill/>
          <a:effectLst>
            <a:outerShdw blurRad="50800" dist="38100" dir="2700000" algn="tl" rotWithShape="0">
              <a:prstClr val="black">
                <a:alpha val="40000"/>
              </a:prstClr>
            </a:outerShdw>
          </a:effectLst>
        </p:spPr>
      </p:pic>
      <p:sp>
        <p:nvSpPr>
          <p:cNvPr id="10" name="Rectangle 11"/>
          <p:cNvSpPr>
            <a:spLocks noChangeArrowheads="1"/>
          </p:cNvSpPr>
          <p:nvPr userDrawn="1"/>
        </p:nvSpPr>
        <p:spPr bwMode="auto">
          <a:xfrm>
            <a:off x="699295" y="6499604"/>
            <a:ext cx="1718733" cy="228600"/>
          </a:xfrm>
          <a:prstGeom prst="rect">
            <a:avLst/>
          </a:prstGeom>
          <a:noFill/>
          <a:ln w="9525">
            <a:noFill/>
            <a:miter lim="800000"/>
            <a:headEnd/>
            <a:tailEnd/>
          </a:ln>
          <a:effectLst/>
        </p:spPr>
        <p:txBody>
          <a:bodyPr/>
          <a:lstStyle/>
          <a:p>
            <a:pPr eaLnBrk="0" hangingPunct="0">
              <a:defRPr/>
            </a:pPr>
            <a:r>
              <a:rPr lang="en-US" sz="900" dirty="0">
                <a:solidFill>
                  <a:schemeClr val="bg1"/>
                </a:solidFill>
                <a:cs typeface="Arial" charset="0"/>
              </a:rPr>
              <a:t>CONFIDENTIAL</a:t>
            </a:r>
            <a:endParaRPr lang="en-US" sz="1200" dirty="0">
              <a:solidFill>
                <a:schemeClr val="bg1"/>
              </a:solidFill>
              <a:cs typeface="Arial" charset="0"/>
            </a:endParaRPr>
          </a:p>
        </p:txBody>
      </p:sp>
    </p:spTree>
    <p:extLst>
      <p:ext uri="{BB962C8B-B14F-4D97-AF65-F5344CB8AC3E}">
        <p14:creationId xmlns:p14="http://schemas.microsoft.com/office/powerpoint/2010/main" val="392692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41079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5584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92419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37135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835757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175532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FC44BE-2A74-430A-8BDA-F782C17180E7}" type="datetime1">
              <a:rPr lang="en-US" smtClean="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2" descr="Z:\MEDIA\LOGOS\IM FLASH - traditional\IM logo H reversed.png"/>
          <p:cNvPicPr>
            <a:picLocks noChangeAspect="1" noChangeArrowheads="1"/>
          </p:cNvPicPr>
          <p:nvPr userDrawn="1"/>
        </p:nvPicPr>
        <p:blipFill>
          <a:blip r:embed="rId3" cstate="print"/>
          <a:srcRect/>
          <a:stretch>
            <a:fillRect/>
          </a:stretch>
        </p:blipFill>
        <p:spPr bwMode="auto">
          <a:xfrm>
            <a:off x="992112" y="642014"/>
            <a:ext cx="2054697" cy="627836"/>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871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299685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417617159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298939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390412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343999664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142614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853803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81238226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331644650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143769387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9432346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18093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86666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27268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pic>
        <p:nvPicPr>
          <p:cNvPr id="8" name="Picture 2" descr="Z:\MEDIA\LOGOS\IM FLASH - traditional\IM logo H reversed.png"/>
          <p:cNvPicPr>
            <a:picLocks noChangeAspect="1" noChangeArrowheads="1"/>
          </p:cNvPicPr>
          <p:nvPr userDrawn="1"/>
        </p:nvPicPr>
        <p:blipFill>
          <a:blip r:embed="rId3" cstate="print"/>
          <a:srcRect/>
          <a:stretch>
            <a:fillRect/>
          </a:stretch>
        </p:blipFill>
        <p:spPr bwMode="auto">
          <a:xfrm>
            <a:off x="9375303" y="716370"/>
            <a:ext cx="2054697" cy="627836"/>
          </a:xfrm>
          <a:prstGeom prst="rect">
            <a:avLst/>
          </a:prstGeom>
          <a:noFill/>
          <a:effectLst>
            <a:outerShdw blurRad="50800" dist="38100" dir="2700000" algn="tl" rotWithShape="0">
              <a:prstClr val="black">
                <a:alpha val="40000"/>
              </a:prstClr>
            </a:outerShdw>
          </a:effectLst>
        </p:spPr>
      </p:pic>
      <p:sp>
        <p:nvSpPr>
          <p:cNvPr id="9" name="Rectangle 8"/>
          <p:cNvSpPr/>
          <p:nvPr userDrawn="1"/>
        </p:nvSpPr>
        <p:spPr>
          <a:xfrm>
            <a:off x="2438400" y="6721478"/>
            <a:ext cx="2438400" cy="136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4876800" y="6721478"/>
            <a:ext cx="2438400" cy="136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7315200" y="6721478"/>
            <a:ext cx="2438400" cy="136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9753600" y="6721477"/>
            <a:ext cx="2438400" cy="136525"/>
          </a:xfrm>
          <a:prstGeom prst="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1917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94687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0402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40946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6311900"/>
            <a:ext cx="12192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Z:\MEDIA\LOGOS\IM FLASH - traditional\IM logo H b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6412" y="6386892"/>
            <a:ext cx="1144588" cy="370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Rectangle 11"/>
          <p:cNvSpPr>
            <a:spLocks noChangeArrowheads="1"/>
          </p:cNvSpPr>
          <p:nvPr/>
        </p:nvSpPr>
        <p:spPr bwMode="auto">
          <a:xfrm>
            <a:off x="699295" y="6499604"/>
            <a:ext cx="1718733" cy="228600"/>
          </a:xfrm>
          <a:prstGeom prst="rect">
            <a:avLst/>
          </a:prstGeom>
          <a:noFill/>
          <a:ln w="9525">
            <a:noFill/>
            <a:miter lim="800000"/>
            <a:headEnd/>
            <a:tailEnd/>
          </a:ln>
          <a:effectLst/>
        </p:spPr>
        <p:txBody>
          <a:bodyPr/>
          <a:lstStyle/>
          <a:p>
            <a:pPr eaLnBrk="0" hangingPunct="0">
              <a:defRPr/>
            </a:pPr>
            <a:r>
              <a:rPr lang="en-US" sz="900" dirty="0">
                <a:solidFill>
                  <a:schemeClr val="bg1"/>
                </a:solidFill>
                <a:cs typeface="Arial" charset="0"/>
              </a:rPr>
              <a:t>CONFIDENTIAL</a:t>
            </a:r>
            <a:endParaRPr lang="en-US" sz="1200" dirty="0">
              <a:solidFill>
                <a:schemeClr val="bg1"/>
              </a:solidFill>
              <a:cs typeface="Arial"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1973707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989E-9B82-4FA9-B61D-391DBD94294F}" type="slidenum">
              <a:rPr lang="en-US" smtClean="0"/>
              <a:t>‹#›</a:t>
            </a:fld>
            <a:endParaRPr lang="en-US" dirty="0"/>
          </a:p>
        </p:txBody>
      </p:sp>
      <p:sp>
        <p:nvSpPr>
          <p:cNvPr id="11" name="Rectangle 10"/>
          <p:cNvSpPr/>
          <p:nvPr/>
        </p:nvSpPr>
        <p:spPr>
          <a:xfrm>
            <a:off x="2438400" y="6721478"/>
            <a:ext cx="2438400" cy="136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4876800" y="6721478"/>
            <a:ext cx="2438400" cy="136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15200" y="6721478"/>
            <a:ext cx="2438400" cy="136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9753600" y="6721477"/>
            <a:ext cx="2438400" cy="136525"/>
          </a:xfrm>
          <a:prstGeom prst="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a:spLocks noChangeArrowheads="1"/>
          </p:cNvSpPr>
          <p:nvPr/>
        </p:nvSpPr>
        <p:spPr bwMode="auto">
          <a:xfrm>
            <a:off x="10608735" y="6675437"/>
            <a:ext cx="1718733" cy="228600"/>
          </a:xfrm>
          <a:prstGeom prst="rect">
            <a:avLst/>
          </a:prstGeom>
          <a:noFill/>
          <a:ln w="9525">
            <a:noFill/>
            <a:miter lim="800000"/>
            <a:headEnd/>
            <a:tailEnd/>
          </a:ln>
          <a:effectLst/>
        </p:spPr>
        <p:txBody>
          <a:bodyPr/>
          <a:lstStyle/>
          <a:p>
            <a:pPr eaLnBrk="0" hangingPunct="0">
              <a:defRPr/>
            </a:pPr>
            <a:r>
              <a:rPr lang="en-US" sz="900" dirty="0">
                <a:solidFill>
                  <a:schemeClr val="tx1"/>
                </a:solidFill>
                <a:cs typeface="Arial" charset="0"/>
              </a:rPr>
              <a:t>CONFIDENTIAL</a:t>
            </a:r>
            <a:endParaRPr lang="en-US" sz="1200" dirty="0">
              <a:solidFill>
                <a:schemeClr val="tx1"/>
              </a:solidFill>
              <a:cs typeface="Arial" charset="0"/>
            </a:endParaRPr>
          </a:p>
        </p:txBody>
      </p:sp>
      <p:pic>
        <p:nvPicPr>
          <p:cNvPr id="16" name="Picture 4" descr="Z:\MEDIA\LOGOS\IM FLASH - traditional\IM Flash Logo H blue with tag.png"/>
          <p:cNvPicPr>
            <a:picLocks noChangeAspect="1" noChangeArrowheads="1"/>
          </p:cNvPicPr>
          <p:nvPr/>
        </p:nvPicPr>
        <p:blipFill>
          <a:blip r:embed="rId7" cstate="print"/>
          <a:srcRect/>
          <a:stretch>
            <a:fillRect/>
          </a:stretch>
        </p:blipFill>
        <p:spPr bwMode="auto">
          <a:xfrm>
            <a:off x="509532" y="6299555"/>
            <a:ext cx="1442034" cy="478720"/>
          </a:xfrm>
          <a:prstGeom prst="rect">
            <a:avLst/>
          </a:prstGeom>
          <a:noFill/>
        </p:spPr>
      </p:pic>
    </p:spTree>
    <p:extLst>
      <p:ext uri="{BB962C8B-B14F-4D97-AF65-F5344CB8AC3E}">
        <p14:creationId xmlns:p14="http://schemas.microsoft.com/office/powerpoint/2010/main" val="14709955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9" name="Rectangle 18"/>
          <p:cNvSpPr/>
          <p:nvPr/>
        </p:nvSpPr>
        <p:spPr>
          <a:xfrm>
            <a:off x="-22577" y="6208716"/>
            <a:ext cx="12214577" cy="5730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298" y="6298288"/>
            <a:ext cx="383917" cy="43045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989E-9B82-4FA9-B61D-391DBD94294F}" type="slidenum">
              <a:rPr lang="en-US" smtClean="0"/>
              <a:t>‹#›</a:t>
            </a:fld>
            <a:endParaRPr lang="en-US" dirty="0"/>
          </a:p>
        </p:txBody>
      </p:sp>
      <p:pic>
        <p:nvPicPr>
          <p:cNvPr id="16" name="Picture 4" descr="Z:\MEDIA\LOGOS\IM FLASH - traditional\IM Flash Logo H blue with tag.png"/>
          <p:cNvPicPr>
            <a:picLocks noChangeAspect="1" noChangeArrowheads="1"/>
          </p:cNvPicPr>
          <p:nvPr/>
        </p:nvPicPr>
        <p:blipFill>
          <a:blip r:embed="rId8" cstate="print"/>
          <a:srcRect/>
          <a:stretch>
            <a:fillRect/>
          </a:stretch>
        </p:blipFill>
        <p:spPr bwMode="auto">
          <a:xfrm>
            <a:off x="509532" y="6274154"/>
            <a:ext cx="1442034" cy="478720"/>
          </a:xfrm>
          <a:prstGeom prst="rect">
            <a:avLst/>
          </a:prstGeom>
          <a:noFill/>
        </p:spPr>
      </p:pic>
      <p:sp>
        <p:nvSpPr>
          <p:cNvPr id="10" name="Rectangle 9"/>
          <p:cNvSpPr>
            <a:spLocks noChangeArrowheads="1"/>
          </p:cNvSpPr>
          <p:nvPr/>
        </p:nvSpPr>
        <p:spPr bwMode="auto">
          <a:xfrm>
            <a:off x="5440186" y="6380959"/>
            <a:ext cx="1289050" cy="228600"/>
          </a:xfrm>
          <a:prstGeom prst="rect">
            <a:avLst/>
          </a:prstGeom>
          <a:noFill/>
          <a:ln w="9525">
            <a:noFill/>
            <a:miter lim="800000"/>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900" dirty="0">
                <a:solidFill>
                  <a:srgbClr val="C00000"/>
                </a:solidFill>
                <a:cs typeface="Arial" charset="0"/>
              </a:rPr>
              <a:t>CONFIDENTIAL</a:t>
            </a:r>
            <a:endParaRPr lang="en-US" sz="1200" dirty="0">
              <a:solidFill>
                <a:srgbClr val="C00000"/>
              </a:solidFill>
              <a:cs typeface="Arial" charset="0"/>
            </a:endParaRPr>
          </a:p>
        </p:txBody>
      </p:sp>
    </p:spTree>
    <p:extLst>
      <p:ext uri="{BB962C8B-B14F-4D97-AF65-F5344CB8AC3E}">
        <p14:creationId xmlns:p14="http://schemas.microsoft.com/office/powerpoint/2010/main" val="185300598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6AD66-9CBB-4F8D-9163-86919D5F8BD0}" type="datetimeFigureOut">
              <a:rPr lang="en-US" smtClean="0"/>
              <a:t>11/3/2017</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8864097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source=images&amp;cd=&amp;cad=rja&amp;uact=8&amp;ved=0ahUKEwjN2KO_upbMAhVCzGMKHWsRA10QjRwIBw&amp;url=http://www.pbslearningmedia.org/resource/e750af9d-28e8-4912-9ce3-3cc9b22d10c2/spanish-american-war/&amp;psig=AFQjCNG6j8KYIot9N8wEEP8s-A6WY1qBKQ&amp;ust=1461009434354287" TargetMode="Externa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hyperlink" Target="http://www.google.com/url?sa=i&amp;rct=j&amp;q=&amp;esrc=s&amp;source=images&amp;cd=&amp;cad=rja&amp;uact=8&amp;ved=0ahUKEwid0ea_npbMAhUY3WMKHYUXCcsQjRwIBw&amp;url=http://www.slideserve.com/valiant/american-imperialism&amp;psig=AFQjCNFwqc5JWJQmJC1k9uGhGgvO0hLzbQ&amp;ust=1461001925708122" TargetMode="Externa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0ahUKEwja1dLis5bMAhUM5mMKHXwDAcQQjRwIBw&amp;url=http://hti.osu.edu/opper/lesson-plans/american-imperialism&amp;bvm=bv.119745492,d.cGc&amp;psig=AFQjCNHiJwFEnqJU5Tw7Ms6MpRMkLCSdFg&amp;ust=1461007648045511" TargetMode="External"/><Relationship Id="rId1" Type="http://schemas.openxmlformats.org/officeDocument/2006/relationships/slideLayout" Target="../slideLayouts/slideLayout19.xml"/><Relationship Id="rId5" Type="http://schemas.openxmlformats.org/officeDocument/2006/relationships/image" Target="../media/image1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google.com/url?sa=i&amp;rct=j&amp;q=&amp;esrc=s&amp;source=images&amp;cd=&amp;cad=rja&amp;uact=8&amp;ved=0ahUKEwi_k_7A5L_UAhUR22MKHeLqA30QjRwIBw&amp;url=https://en.wikipedia.org/wiki/The_White_Man's_Burden&amp;psig=AFQjCNEZanGrZNIVrOEkByLgaxJFZbl5MQ&amp;ust=1497613839648088"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8989E-9B82-4FA9-B61D-391DBD94294F}" type="slidenum">
              <a:rPr lang="en-US" smtClean="0"/>
              <a:t>1</a:t>
            </a:fld>
            <a:endParaRPr lang="en-US" dirty="0"/>
          </a:p>
        </p:txBody>
      </p:sp>
      <p:sp>
        <p:nvSpPr>
          <p:cNvPr id="6" name="TextBox 5"/>
          <p:cNvSpPr txBox="1"/>
          <p:nvPr/>
        </p:nvSpPr>
        <p:spPr>
          <a:xfrm>
            <a:off x="119079" y="180622"/>
            <a:ext cx="7520585" cy="584775"/>
          </a:xfrm>
          <a:prstGeom prst="rect">
            <a:avLst/>
          </a:prstGeom>
          <a:solidFill>
            <a:schemeClr val="bg1"/>
          </a:solidFill>
        </p:spPr>
        <p:txBody>
          <a:bodyPr wrap="square" rtlCol="0">
            <a:spAutoFit/>
          </a:bodyPr>
          <a:lstStyle/>
          <a:p>
            <a:r>
              <a:rPr lang="en-US" sz="3200" b="1" dirty="0">
                <a:latin typeface="Baskerville Old Face" panose="02020602080505020303" pitchFamily="18" charset="0"/>
              </a:rPr>
              <a:t>Starter: Review </a:t>
            </a:r>
            <a:endParaRPr lang="en-US" dirty="0">
              <a:latin typeface="Baskerville Old Face" panose="020206020805050203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482" y="1223669"/>
            <a:ext cx="3950918" cy="5315246"/>
          </a:xfrm>
          <a:prstGeom prst="rect">
            <a:avLst/>
          </a:prstGeom>
        </p:spPr>
      </p:pic>
      <p:pic>
        <p:nvPicPr>
          <p:cNvPr id="3" name="Picture 2"/>
          <p:cNvPicPr>
            <a:picLocks noChangeAspect="1"/>
          </p:cNvPicPr>
          <p:nvPr/>
        </p:nvPicPr>
        <p:blipFill>
          <a:blip r:embed="rId3"/>
          <a:stretch>
            <a:fillRect/>
          </a:stretch>
        </p:blipFill>
        <p:spPr>
          <a:xfrm>
            <a:off x="446869" y="1041107"/>
            <a:ext cx="6840196" cy="5497808"/>
          </a:xfrm>
          <a:prstGeom prst="rect">
            <a:avLst/>
          </a:prstGeom>
        </p:spPr>
      </p:pic>
    </p:spTree>
    <p:extLst>
      <p:ext uri="{BB962C8B-B14F-4D97-AF65-F5344CB8AC3E}">
        <p14:creationId xmlns:p14="http://schemas.microsoft.com/office/powerpoint/2010/main" val="84485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dhubbard\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9326">
            <a:off x="6809493" y="3602408"/>
            <a:ext cx="4929157" cy="283093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21920" y="104980"/>
            <a:ext cx="10911840" cy="1051560"/>
          </a:xfrm>
          <a:solidFill>
            <a:schemeClr val="bg1"/>
          </a:solidFill>
        </p:spPr>
        <p:txBody>
          <a:bodyPr>
            <a:normAutofit/>
          </a:bodyPr>
          <a:lstStyle/>
          <a:p>
            <a:pPr algn="l"/>
            <a:r>
              <a:rPr lang="en-US" b="1" dirty="0">
                <a:latin typeface="Baskerville Old Face" panose="02020602080505020303" pitchFamily="18" charset="0"/>
              </a:rPr>
              <a:t>YELLOW JOURNALISM:</a:t>
            </a:r>
            <a:endParaRPr lang="en-US" b="1" i="1" dirty="0">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D738989E-9B82-4FA9-B61D-391DBD94294F}" type="slidenum">
              <a:rPr lang="en-US" smtClean="0"/>
              <a:t>10</a:t>
            </a:fld>
            <a:endParaRPr lang="en-US" dirty="0"/>
          </a:p>
        </p:txBody>
      </p:sp>
      <p:sp>
        <p:nvSpPr>
          <p:cNvPr id="7" name="Rounded Rectangular Callout 6"/>
          <p:cNvSpPr/>
          <p:nvPr/>
        </p:nvSpPr>
        <p:spPr>
          <a:xfrm>
            <a:off x="7109461" y="1415920"/>
            <a:ext cx="3897630" cy="1681610"/>
          </a:xfrm>
          <a:prstGeom prst="wedgeRoundRectCallout">
            <a:avLst>
              <a:gd name="adj1" fmla="val -40449"/>
              <a:gd name="adj2" fmla="val 87468"/>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“YOU FURNISH THE PICTURES AND I WILL FURNISH THE WAR.”</a:t>
            </a:r>
          </a:p>
          <a:p>
            <a:pPr algn="ctr"/>
            <a:r>
              <a:rPr lang="en-US" dirty="0"/>
              <a:t>HEARST</a:t>
            </a:r>
          </a:p>
        </p:txBody>
      </p:sp>
      <p:pic>
        <p:nvPicPr>
          <p:cNvPr id="8" name="Picture 8" descr="http://spanishamericanwar.info/MaineHead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b="55312"/>
          <a:stretch/>
        </p:blipFill>
        <p:spPr bwMode="auto">
          <a:xfrm rot="21284545">
            <a:off x="434625" y="3190388"/>
            <a:ext cx="5192044" cy="30636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Picture 4" descr="C:\Users\dhubbard\Desktop\spanish-w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7504">
            <a:off x="4664031" y="2985035"/>
            <a:ext cx="2717224" cy="3517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Content Placeholder 5"/>
          <p:cNvSpPr>
            <a:spLocks noGrp="1"/>
          </p:cNvSpPr>
          <p:nvPr>
            <p:ph sz="half" idx="1"/>
          </p:nvPr>
        </p:nvSpPr>
        <p:spPr>
          <a:xfrm>
            <a:off x="83838" y="1296162"/>
            <a:ext cx="6892287" cy="1801368"/>
          </a:xfrm>
          <a:solidFill>
            <a:schemeClr val="bg1"/>
          </a:solidFill>
        </p:spPr>
        <p:txBody>
          <a:bodyPr>
            <a:normAutofit lnSpcReduction="10000"/>
          </a:bodyPr>
          <a:lstStyle/>
          <a:p>
            <a:r>
              <a:rPr lang="en-US" dirty="0">
                <a:latin typeface="Baskerville Old Face" panose="02020602080505020303" pitchFamily="18" charset="0"/>
              </a:rPr>
              <a:t>embellish and stretch stories to influence public opinion and </a:t>
            </a:r>
            <a:r>
              <a:rPr lang="en-US" dirty="0" smtClean="0">
                <a:latin typeface="Baskerville Old Face" panose="02020602080505020303" pitchFamily="18" charset="0"/>
              </a:rPr>
              <a:t>sell </a:t>
            </a:r>
            <a:r>
              <a:rPr lang="en-US" dirty="0">
                <a:latin typeface="Baskerville Old Face" panose="02020602080505020303" pitchFamily="18" charset="0"/>
              </a:rPr>
              <a:t>newspapers</a:t>
            </a:r>
          </a:p>
          <a:p>
            <a:r>
              <a:rPr lang="en-US" dirty="0">
                <a:latin typeface="Baskerville Old Face" panose="02020602080505020303" pitchFamily="18" charset="0"/>
              </a:rPr>
              <a:t>William Randolph Hearst </a:t>
            </a:r>
            <a:r>
              <a:rPr lang="en-US" i="1" dirty="0">
                <a:latin typeface="Baskerville Old Face" panose="02020602080505020303" pitchFamily="18" charset="0"/>
              </a:rPr>
              <a:t>New York Journal</a:t>
            </a:r>
          </a:p>
          <a:p>
            <a:r>
              <a:rPr lang="en-US" dirty="0">
                <a:latin typeface="Baskerville Old Face" panose="02020602080505020303" pitchFamily="18" charset="0"/>
              </a:rPr>
              <a:t>Joseph Pulitzer </a:t>
            </a:r>
            <a:r>
              <a:rPr lang="en-US" i="1" dirty="0">
                <a:latin typeface="Baskerville Old Face" panose="02020602080505020303" pitchFamily="18" charset="0"/>
              </a:rPr>
              <a:t>New York World</a:t>
            </a:r>
          </a:p>
          <a:p>
            <a:endParaRPr lang="en-US" b="1" dirty="0">
              <a:latin typeface="Baskerville Old Face" panose="02020602080505020303" pitchFamily="18" charset="0"/>
            </a:endParaRPr>
          </a:p>
          <a:p>
            <a:pPr lvl="1"/>
            <a:endParaRPr lang="en-US" dirty="0"/>
          </a:p>
          <a:p>
            <a:pPr lvl="1"/>
            <a:endParaRPr lang="en-US" dirty="0"/>
          </a:p>
        </p:txBody>
      </p:sp>
    </p:spTree>
    <p:extLst>
      <p:ext uri="{BB962C8B-B14F-4D97-AF65-F5344CB8AC3E}">
        <p14:creationId xmlns:p14="http://schemas.microsoft.com/office/powerpoint/2010/main" val="273343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 y="104980"/>
            <a:ext cx="10911840" cy="1051560"/>
          </a:xfrm>
          <a:solidFill>
            <a:schemeClr val="bg1"/>
          </a:solidFill>
        </p:spPr>
        <p:txBody>
          <a:bodyPr>
            <a:normAutofit fontScale="90000"/>
          </a:bodyPr>
          <a:lstStyle/>
          <a:p>
            <a:r>
              <a:rPr lang="en-US" b="1" dirty="0">
                <a:latin typeface="Baskerville Old Face" panose="02020602080505020303" pitchFamily="18" charset="0"/>
              </a:rPr>
              <a:t>SPANISH AMERICA WAR- </a:t>
            </a:r>
            <a:r>
              <a:rPr lang="en-US" b="1" i="1" dirty="0">
                <a:latin typeface="Baskerville Old Face" panose="02020602080505020303" pitchFamily="18" charset="0"/>
              </a:rPr>
              <a:t>“Splendid Little War”</a:t>
            </a:r>
          </a:p>
        </p:txBody>
      </p:sp>
      <p:sp>
        <p:nvSpPr>
          <p:cNvPr id="6" name="Content Placeholder 5"/>
          <p:cNvSpPr>
            <a:spLocks noGrp="1"/>
          </p:cNvSpPr>
          <p:nvPr>
            <p:ph sz="half" idx="1"/>
          </p:nvPr>
        </p:nvSpPr>
        <p:spPr>
          <a:xfrm>
            <a:off x="83838" y="1296162"/>
            <a:ext cx="6892287" cy="4389120"/>
          </a:xfrm>
          <a:solidFill>
            <a:schemeClr val="bg1"/>
          </a:solidFill>
        </p:spPr>
        <p:txBody>
          <a:bodyPr>
            <a:normAutofit lnSpcReduction="10000"/>
          </a:bodyPr>
          <a:lstStyle/>
          <a:p>
            <a:r>
              <a:rPr lang="en-US" b="1" dirty="0">
                <a:latin typeface="Baskerville Old Face" panose="02020602080505020303" pitchFamily="18" charset="0"/>
              </a:rPr>
              <a:t>When?  1898</a:t>
            </a:r>
          </a:p>
          <a:p>
            <a:r>
              <a:rPr lang="en-US" b="1" dirty="0">
                <a:latin typeface="Baskerville Old Face" panose="02020602080505020303" pitchFamily="18" charset="0"/>
              </a:rPr>
              <a:t>Where? Cuba and Philippines</a:t>
            </a:r>
          </a:p>
          <a:p>
            <a:r>
              <a:rPr lang="en-US" b="1" dirty="0">
                <a:latin typeface="Baskerville Old Face" panose="02020602080505020303" pitchFamily="18" charset="0"/>
              </a:rPr>
              <a:t>Why? Imperialism</a:t>
            </a:r>
          </a:p>
          <a:p>
            <a:pPr lvl="1">
              <a:buFont typeface="Arial" panose="020B0604020202020204" pitchFamily="34" charset="0"/>
              <a:buChar char="•"/>
            </a:pPr>
            <a:r>
              <a:rPr lang="en-US" dirty="0">
                <a:latin typeface="Baskerville Old Face" panose="02020602080505020303" pitchFamily="18" charset="0"/>
              </a:rPr>
              <a:t>U.S. supports the Cuban people in rebellion</a:t>
            </a:r>
          </a:p>
          <a:p>
            <a:pPr lvl="1">
              <a:buFont typeface="Arial" panose="020B0604020202020204" pitchFamily="34" charset="0"/>
              <a:buChar char="•"/>
            </a:pPr>
            <a:r>
              <a:rPr lang="en-US" dirty="0">
                <a:latin typeface="Baskerville Old Face" panose="02020602080505020303" pitchFamily="18" charset="0"/>
              </a:rPr>
              <a:t>U.S. economic interest (sugar)</a:t>
            </a:r>
          </a:p>
          <a:p>
            <a:pPr lvl="1">
              <a:buFont typeface="Arial" panose="020B0604020202020204" pitchFamily="34" charset="0"/>
              <a:buChar char="•"/>
            </a:pPr>
            <a:r>
              <a:rPr lang="en-US" dirty="0">
                <a:latin typeface="Baskerville Old Face" panose="02020602080505020303" pitchFamily="18" charset="0"/>
              </a:rPr>
              <a:t>The sinking of the U.S.S. Maine in Havana Harbor</a:t>
            </a:r>
          </a:p>
          <a:p>
            <a:pPr lvl="2"/>
            <a:r>
              <a:rPr lang="en-US" dirty="0">
                <a:latin typeface="Baskerville Old Face" panose="02020602080505020303" pitchFamily="18" charset="0"/>
              </a:rPr>
              <a:t>“REMEMBER THE MAINE….”</a:t>
            </a:r>
          </a:p>
          <a:p>
            <a:pPr lvl="2"/>
            <a:r>
              <a:rPr lang="en-US" dirty="0">
                <a:latin typeface="Baskerville Old Face" panose="02020602080505020303" pitchFamily="18" charset="0"/>
              </a:rPr>
              <a:t>Was Spain responsible? 1976 report says no</a:t>
            </a:r>
          </a:p>
          <a:p>
            <a:pPr lvl="1">
              <a:buFont typeface="Arial" panose="020B0604020202020204" pitchFamily="34" charset="0"/>
              <a:buChar char="•"/>
            </a:pPr>
            <a:r>
              <a:rPr lang="en-US" dirty="0">
                <a:latin typeface="Baskerville Old Face" panose="02020602080505020303" pitchFamily="18" charset="0"/>
              </a:rPr>
              <a:t>Yellow Journalism</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11</a:t>
            </a:fld>
            <a:endParaRPr lang="en-US" dirty="0"/>
          </a:p>
        </p:txBody>
      </p:sp>
      <p:pic>
        <p:nvPicPr>
          <p:cNvPr id="4106" name="Picture 10" descr="http://image.pbs.org/poster_images/assets/spanishamericanwar.jpg.resize.710x399.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3" r="4930"/>
          <a:stretch/>
        </p:blipFill>
        <p:spPr bwMode="auto">
          <a:xfrm rot="377445">
            <a:off x="6695564" y="1422052"/>
            <a:ext cx="5016508" cy="30980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960742" y="3490722"/>
            <a:ext cx="5231258" cy="3607764"/>
          </a:xfrm>
          <a:prstGeom prst="rect">
            <a:avLst/>
          </a:prstGeom>
        </p:spPr>
      </p:pic>
    </p:spTree>
    <p:extLst>
      <p:ext uri="{BB962C8B-B14F-4D97-AF65-F5344CB8AC3E}">
        <p14:creationId xmlns:p14="http://schemas.microsoft.com/office/powerpoint/2010/main" val="16704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 y="104980"/>
            <a:ext cx="10911840" cy="1051560"/>
          </a:xfrm>
          <a:solidFill>
            <a:schemeClr val="bg1"/>
          </a:solidFill>
        </p:spPr>
        <p:txBody>
          <a:bodyPr>
            <a:normAutofit fontScale="90000"/>
          </a:bodyPr>
          <a:lstStyle/>
          <a:p>
            <a:r>
              <a:rPr lang="en-US" b="1" dirty="0">
                <a:latin typeface="Baskerville Old Face" panose="02020602080505020303" pitchFamily="18" charset="0"/>
              </a:rPr>
              <a:t>SPANISH AMERICA WAR- </a:t>
            </a:r>
            <a:r>
              <a:rPr lang="en-US" b="1" i="1" dirty="0">
                <a:latin typeface="Baskerville Old Face" panose="02020602080505020303" pitchFamily="18" charset="0"/>
              </a:rPr>
              <a:t>“Splendid Little War”</a:t>
            </a:r>
          </a:p>
        </p:txBody>
      </p:sp>
      <p:sp>
        <p:nvSpPr>
          <p:cNvPr id="4" name="Slide Number Placeholder 3"/>
          <p:cNvSpPr>
            <a:spLocks noGrp="1"/>
          </p:cNvSpPr>
          <p:nvPr>
            <p:ph type="sldNum" sz="quarter" idx="12"/>
          </p:nvPr>
        </p:nvSpPr>
        <p:spPr/>
        <p:txBody>
          <a:bodyPr/>
          <a:lstStyle/>
          <a:p>
            <a:fld id="{D738989E-9B82-4FA9-B61D-391DBD94294F}" type="slidenum">
              <a:rPr lang="en-US" smtClean="0"/>
              <a:t>12</a:t>
            </a:fld>
            <a:endParaRPr lang="en-US" dirty="0"/>
          </a:p>
        </p:txBody>
      </p:sp>
      <p:pic>
        <p:nvPicPr>
          <p:cNvPr id="2" name="Picture 1"/>
          <p:cNvPicPr>
            <a:picLocks noChangeAspect="1"/>
          </p:cNvPicPr>
          <p:nvPr/>
        </p:nvPicPr>
        <p:blipFill rotWithShape="1">
          <a:blip r:embed="rId2"/>
          <a:srcRect l="17346" r="15644"/>
          <a:stretch/>
        </p:blipFill>
        <p:spPr>
          <a:xfrm rot="259560">
            <a:off x="7514415" y="1218282"/>
            <a:ext cx="4186789" cy="3520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1"/>
          </p:nvPr>
        </p:nvSpPr>
        <p:spPr>
          <a:xfrm>
            <a:off x="83838" y="1296162"/>
            <a:ext cx="6892287" cy="5163632"/>
          </a:xfrm>
          <a:solidFill>
            <a:schemeClr val="bg1"/>
          </a:solidFill>
        </p:spPr>
        <p:txBody>
          <a:bodyPr>
            <a:normAutofit/>
          </a:bodyPr>
          <a:lstStyle/>
          <a:p>
            <a:pPr marL="0" indent="0">
              <a:buNone/>
            </a:pPr>
            <a:r>
              <a:rPr lang="en-US" b="1" dirty="0">
                <a:latin typeface="Baskerville Old Face" panose="02020602080505020303" pitchFamily="18" charset="0"/>
              </a:rPr>
              <a:t>The War:</a:t>
            </a:r>
          </a:p>
          <a:p>
            <a:pPr lvl="1">
              <a:buFont typeface="Arial" panose="020B0604020202020204" pitchFamily="34" charset="0"/>
              <a:buChar char="•"/>
            </a:pPr>
            <a:r>
              <a:rPr lang="en-US" b="1" dirty="0">
                <a:latin typeface="Baskerville Old Face" panose="02020602080505020303" pitchFamily="18" charset="0"/>
              </a:rPr>
              <a:t>Cuba: </a:t>
            </a:r>
            <a:r>
              <a:rPr lang="en-US" dirty="0">
                <a:latin typeface="Baskerville Old Face" panose="02020602080505020303" pitchFamily="18" charset="0"/>
              </a:rPr>
              <a:t>land and sea victory (Rough Riders)</a:t>
            </a:r>
          </a:p>
          <a:p>
            <a:pPr lvl="1">
              <a:buFont typeface="Arial" panose="020B0604020202020204" pitchFamily="34" charset="0"/>
              <a:buChar char="•"/>
            </a:pPr>
            <a:r>
              <a:rPr lang="en-US" b="1" dirty="0">
                <a:latin typeface="Baskerville Old Face" panose="02020602080505020303" pitchFamily="18" charset="0"/>
              </a:rPr>
              <a:t>Philippines:  </a:t>
            </a:r>
            <a:r>
              <a:rPr lang="en-US" dirty="0">
                <a:latin typeface="Baskerville Old Face" panose="02020602080505020303" pitchFamily="18" charset="0"/>
              </a:rPr>
              <a:t>Commodore Dewey in Manila Bay</a:t>
            </a:r>
          </a:p>
          <a:p>
            <a:pPr lvl="2"/>
            <a:r>
              <a:rPr lang="en-US" dirty="0">
                <a:latin typeface="Baskerville Old Face" panose="02020602080505020303" pitchFamily="18" charset="0"/>
              </a:rPr>
              <a:t>Americans and Filipinos defeat Spanish</a:t>
            </a:r>
          </a:p>
          <a:p>
            <a:pPr lvl="1">
              <a:buFont typeface="Arial" panose="020B0604020202020204" pitchFamily="34" charset="0"/>
              <a:buChar char="•"/>
            </a:pPr>
            <a:r>
              <a:rPr lang="en-US" b="1" dirty="0">
                <a:latin typeface="Baskerville Old Face" panose="02020602080505020303" pitchFamily="18" charset="0"/>
              </a:rPr>
              <a:t>Spain gives up Guam and Puerto Rico</a:t>
            </a:r>
          </a:p>
          <a:p>
            <a:pPr lvl="1">
              <a:buFont typeface="Arial" panose="020B0604020202020204" pitchFamily="34" charset="0"/>
              <a:buChar char="•"/>
            </a:pPr>
            <a:endParaRPr lang="en-US" b="1" dirty="0">
              <a:latin typeface="Baskerville Old Face" panose="02020602080505020303" pitchFamily="18" charset="0"/>
            </a:endParaRPr>
          </a:p>
          <a:p>
            <a:r>
              <a:rPr lang="en-US" b="1" dirty="0">
                <a:latin typeface="Baskerville Old Face" panose="02020602080505020303" pitchFamily="18" charset="0"/>
              </a:rPr>
              <a:t>Platt Amendment (1902);</a:t>
            </a:r>
          </a:p>
          <a:p>
            <a:pPr lvl="1"/>
            <a:r>
              <a:rPr lang="en-US" dirty="0">
                <a:latin typeface="Baskerville Old Face" panose="02020602080505020303" pitchFamily="18" charset="0"/>
              </a:rPr>
              <a:t>Cuban independence, sort of….</a:t>
            </a:r>
          </a:p>
          <a:p>
            <a:pPr lvl="2"/>
            <a:r>
              <a:rPr lang="en-US" dirty="0">
                <a:latin typeface="Baskerville Old Face" panose="02020602080505020303" pitchFamily="18" charset="0"/>
              </a:rPr>
              <a:t>Cant make own treaties</a:t>
            </a:r>
          </a:p>
          <a:p>
            <a:pPr lvl="2"/>
            <a:r>
              <a:rPr lang="en-US" dirty="0">
                <a:latin typeface="Baskerville Old Face" panose="02020602080505020303" pitchFamily="18" charset="0"/>
              </a:rPr>
              <a:t>Allow U.S. intervention</a:t>
            </a:r>
          </a:p>
          <a:p>
            <a:pPr lvl="2"/>
            <a:r>
              <a:rPr lang="en-US" dirty="0">
                <a:latin typeface="Baskerville Old Face" panose="02020602080505020303" pitchFamily="18" charset="0"/>
              </a:rPr>
              <a:t>US control of Cuban market</a:t>
            </a:r>
          </a:p>
          <a:p>
            <a:pPr lvl="2"/>
            <a:r>
              <a:rPr lang="en-US" dirty="0">
                <a:latin typeface="Baskerville Old Face" panose="02020602080505020303" pitchFamily="18" charset="0"/>
              </a:rPr>
              <a:t>Land for Naval bases (Guantanamo Bay)</a:t>
            </a:r>
          </a:p>
          <a:p>
            <a:pPr lvl="2"/>
            <a:endParaRPr lang="en-US" b="1" dirty="0">
              <a:latin typeface="Baskerville Old Face" panose="02020602080505020303" pitchFamily="18" charset="0"/>
            </a:endParaRPr>
          </a:p>
          <a:p>
            <a:pPr lvl="1">
              <a:buFont typeface="Arial" panose="020B0604020202020204" pitchFamily="34" charset="0"/>
              <a:buChar char="•"/>
            </a:pPr>
            <a:endParaRPr lang="en-US" b="1" dirty="0">
              <a:latin typeface="Baskerville Old Face" panose="02020602080505020303" pitchFamily="18" charset="0"/>
            </a:endParaRPr>
          </a:p>
          <a:p>
            <a:pPr marL="457200" lvl="1" indent="0">
              <a:buNone/>
            </a:pPr>
            <a:endParaRPr lang="en-US" b="1" dirty="0"/>
          </a:p>
          <a:p>
            <a:pPr lvl="1"/>
            <a:endParaRPr lang="en-US" dirty="0"/>
          </a:p>
        </p:txBody>
      </p:sp>
      <p:pic>
        <p:nvPicPr>
          <p:cNvPr id="3" name="Picture 2"/>
          <p:cNvPicPr>
            <a:picLocks noChangeAspect="1"/>
          </p:cNvPicPr>
          <p:nvPr/>
        </p:nvPicPr>
        <p:blipFill>
          <a:blip r:embed="rId3"/>
          <a:stretch>
            <a:fillRect/>
          </a:stretch>
        </p:blipFill>
        <p:spPr>
          <a:xfrm>
            <a:off x="9553219" y="3521629"/>
            <a:ext cx="2447925" cy="3048000"/>
          </a:xfrm>
          <a:prstGeom prst="rect">
            <a:avLst/>
          </a:prstGeom>
        </p:spPr>
      </p:pic>
      <p:pic>
        <p:nvPicPr>
          <p:cNvPr id="7" name="Picture 6"/>
          <p:cNvPicPr>
            <a:picLocks noChangeAspect="1"/>
          </p:cNvPicPr>
          <p:nvPr/>
        </p:nvPicPr>
        <p:blipFill>
          <a:blip r:embed="rId4"/>
          <a:stretch>
            <a:fillRect/>
          </a:stretch>
        </p:blipFill>
        <p:spPr>
          <a:xfrm>
            <a:off x="6387152" y="3506577"/>
            <a:ext cx="3063052" cy="3063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917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8989E-9B82-4FA9-B61D-391DBD94294F}" type="slidenum">
              <a:rPr lang="en-US" smtClean="0"/>
              <a:t>2</a:t>
            </a:fld>
            <a:endParaRPr lang="en-US" dirty="0"/>
          </a:p>
        </p:txBody>
      </p:sp>
      <p:sp>
        <p:nvSpPr>
          <p:cNvPr id="6" name="TextBox 5"/>
          <p:cNvSpPr txBox="1"/>
          <p:nvPr/>
        </p:nvSpPr>
        <p:spPr>
          <a:xfrm>
            <a:off x="119080" y="180622"/>
            <a:ext cx="4143432" cy="584775"/>
          </a:xfrm>
          <a:prstGeom prst="rect">
            <a:avLst/>
          </a:prstGeom>
          <a:solidFill>
            <a:schemeClr val="bg1"/>
          </a:solidFill>
        </p:spPr>
        <p:txBody>
          <a:bodyPr wrap="square" rtlCol="0">
            <a:spAutoFit/>
          </a:bodyPr>
          <a:lstStyle/>
          <a:p>
            <a:r>
              <a:rPr lang="en-US" sz="3200" b="1" dirty="0">
                <a:latin typeface="Baskerville Old Face" panose="02020602080505020303" pitchFamily="18" charset="0"/>
              </a:rPr>
              <a:t>Starter: Grade check up </a:t>
            </a:r>
            <a:endParaRPr lang="en-US" dirty="0">
              <a:latin typeface="Baskerville Old Face" panose="02020602080505020303" pitchFamily="18" charset="0"/>
            </a:endParaRPr>
          </a:p>
        </p:txBody>
      </p:sp>
      <p:sp>
        <p:nvSpPr>
          <p:cNvPr id="7" name="TextBox 6"/>
          <p:cNvSpPr txBox="1"/>
          <p:nvPr/>
        </p:nvSpPr>
        <p:spPr>
          <a:xfrm>
            <a:off x="119079" y="1092678"/>
            <a:ext cx="9517290" cy="4524315"/>
          </a:xfrm>
          <a:prstGeom prst="rect">
            <a:avLst/>
          </a:prstGeom>
          <a:solidFill>
            <a:schemeClr val="bg1"/>
          </a:solidFill>
        </p:spPr>
        <p:txBody>
          <a:bodyPr wrap="square" rtlCol="0">
            <a:spAutoFit/>
          </a:bodyPr>
          <a:lstStyle/>
          <a:p>
            <a:pPr marL="514350" indent="-514350">
              <a:buAutoNum type="arabicPeriod"/>
            </a:pPr>
            <a:r>
              <a:rPr lang="en-US" sz="3200" b="1" dirty="0">
                <a:latin typeface="Baskerville Old Face" panose="02020602080505020303" pitchFamily="18" charset="0"/>
              </a:rPr>
              <a:t>If you have a phone available, log onto your skyward.</a:t>
            </a:r>
          </a:p>
          <a:p>
            <a:pPr marL="342900" indent="-342900">
              <a:buAutoNum type="arabicPeriod"/>
            </a:pPr>
            <a:r>
              <a:rPr lang="en-US" sz="3200" b="1" dirty="0">
                <a:latin typeface="Baskerville Old Face" panose="02020602080505020303" pitchFamily="18" charset="0"/>
              </a:rPr>
              <a:t> What is your score on last week’s test? </a:t>
            </a:r>
          </a:p>
          <a:p>
            <a:pPr marL="342900" indent="-342900">
              <a:buAutoNum type="arabicPeriod"/>
            </a:pPr>
            <a:r>
              <a:rPr lang="en-US" sz="3200" b="1" dirty="0">
                <a:latin typeface="Baskerville Old Face" panose="02020602080505020303" pitchFamily="18" charset="0"/>
              </a:rPr>
              <a:t>Are you going to retake the test? If so, when?</a:t>
            </a:r>
          </a:p>
          <a:p>
            <a:pPr marL="342900" indent="-342900">
              <a:buAutoNum type="arabicPeriod"/>
            </a:pPr>
            <a:r>
              <a:rPr lang="en-US" sz="3200" b="1" dirty="0">
                <a:latin typeface="Baskerville Old Face" panose="02020602080505020303" pitchFamily="18" charset="0"/>
              </a:rPr>
              <a:t>Do you have any missing assignments from the last unit? If so, list your missing assignments and collect the work you are missing from the files in the back of the classroom.</a:t>
            </a:r>
          </a:p>
          <a:p>
            <a:pPr marL="342900" indent="-342900">
              <a:buAutoNum type="arabicPeriod"/>
            </a:pPr>
            <a:r>
              <a:rPr lang="en-US" sz="3200" b="1" dirty="0">
                <a:latin typeface="Baskerville Old Face" panose="02020602080505020303" pitchFamily="18" charset="0"/>
              </a:rPr>
              <a:t>What is your current grade in this class? Are you satisfied with this grade. </a:t>
            </a:r>
            <a:endParaRPr lang="en-US" dirty="0">
              <a:latin typeface="Baskerville Old Face" panose="02020602080505020303" pitchFamily="18" charset="0"/>
            </a:endParaRPr>
          </a:p>
        </p:txBody>
      </p:sp>
    </p:spTree>
    <p:extLst>
      <p:ext uri="{BB962C8B-B14F-4D97-AF65-F5344CB8AC3E}">
        <p14:creationId xmlns:p14="http://schemas.microsoft.com/office/powerpoint/2010/main" val="54568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5333745"/>
              </p:ext>
            </p:extLst>
          </p:nvPr>
        </p:nvGraphicFramePr>
        <p:xfrm>
          <a:off x="1117600" y="4953000"/>
          <a:ext cx="3962400" cy="73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5"/>
          <p:cNvSpPr>
            <a:spLocks noGrp="1"/>
          </p:cNvSpPr>
          <p:nvPr>
            <p:ph type="title"/>
          </p:nvPr>
        </p:nvSpPr>
        <p:spPr>
          <a:xfrm>
            <a:off x="911807" y="259307"/>
            <a:ext cx="10191136" cy="2622353"/>
          </a:xfrm>
          <a:solidFill>
            <a:schemeClr val="bg1"/>
          </a:solidFill>
        </p:spPr>
        <p:txBody>
          <a:bodyPr>
            <a:normAutofit/>
          </a:bodyPr>
          <a:lstStyle/>
          <a:p>
            <a:pPr algn="ctr"/>
            <a:r>
              <a:rPr lang="en-US" sz="7200" dirty="0">
                <a:latin typeface="Baskerville Old Face" panose="02020602080505020303" pitchFamily="18" charset="0"/>
              </a:rPr>
              <a:t>American Imperialism</a:t>
            </a:r>
            <a:br>
              <a:rPr lang="en-US" sz="7200" dirty="0">
                <a:latin typeface="Baskerville Old Face" panose="02020602080505020303" pitchFamily="18" charset="0"/>
              </a:rPr>
            </a:br>
            <a:endParaRPr lang="en-US" sz="7200" b="1" dirty="0">
              <a:latin typeface="Baskerville Old Face" panose="02020602080505020303" pitchFamily="18" charset="0"/>
            </a:endParaRPr>
          </a:p>
        </p:txBody>
      </p:sp>
      <p:pic>
        <p:nvPicPr>
          <p:cNvPr id="4" name="Picture 2" descr="http://image1.slideserve.com/1863326/american-imperialism-1890-1914-n.jpg">
            <a:hlinkClick r:id="rId7"/>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val="0"/>
              </a:ext>
            </a:extLst>
          </a:blip>
          <a:srcRect t="15447"/>
          <a:stretch/>
        </p:blipFill>
        <p:spPr bwMode="auto">
          <a:xfrm>
            <a:off x="2088108" y="1733265"/>
            <a:ext cx="7717766" cy="4894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2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 y="82120"/>
            <a:ext cx="7353300" cy="1051560"/>
          </a:xfrm>
          <a:solidFill>
            <a:schemeClr val="bg1"/>
          </a:solidFill>
        </p:spPr>
        <p:txBody>
          <a:bodyPr/>
          <a:lstStyle/>
          <a:p>
            <a:pPr algn="l"/>
            <a:r>
              <a:rPr lang="en-US" b="1" dirty="0">
                <a:latin typeface="Baskerville Old Face" panose="02020602080505020303" pitchFamily="18" charset="0"/>
              </a:rPr>
              <a:t>IMPERIALISM:</a:t>
            </a:r>
          </a:p>
        </p:txBody>
      </p:sp>
      <p:sp>
        <p:nvSpPr>
          <p:cNvPr id="6" name="Content Placeholder 5"/>
          <p:cNvSpPr>
            <a:spLocks noGrp="1"/>
          </p:cNvSpPr>
          <p:nvPr>
            <p:ph sz="half" idx="1"/>
          </p:nvPr>
        </p:nvSpPr>
        <p:spPr>
          <a:xfrm>
            <a:off x="91442" y="1273302"/>
            <a:ext cx="10938508" cy="1012698"/>
          </a:xfrm>
          <a:solidFill>
            <a:schemeClr val="bg1"/>
          </a:solidFill>
        </p:spPr>
        <p:txBody>
          <a:bodyPr>
            <a:normAutofit fontScale="92500" lnSpcReduction="20000"/>
          </a:bodyPr>
          <a:lstStyle/>
          <a:p>
            <a:r>
              <a:rPr lang="en-US" sz="2400" dirty="0">
                <a:latin typeface="Baskerville Old Face" panose="02020602080505020303" pitchFamily="18" charset="0"/>
              </a:rPr>
              <a:t>Strong nation gains control over and dominates foreign weaker nation.</a:t>
            </a:r>
          </a:p>
          <a:p>
            <a:pPr marL="457200" lvl="1" indent="0">
              <a:buNone/>
            </a:pPr>
            <a:r>
              <a:rPr lang="en-US" sz="2000" i="1" dirty="0">
                <a:latin typeface="Baskerville Old Face" panose="02020602080505020303" pitchFamily="18" charset="0"/>
              </a:rPr>
              <a:t>“We can run your country better than you can.”</a:t>
            </a:r>
          </a:p>
          <a:p>
            <a:r>
              <a:rPr lang="en-US" sz="2400" dirty="0">
                <a:latin typeface="Baskerville Old Face" panose="02020602080505020303" pitchFamily="18" charset="0"/>
              </a:rPr>
              <a:t>Economic, political, and cultural effects. </a:t>
            </a:r>
          </a:p>
        </p:txBody>
      </p:sp>
      <p:sp>
        <p:nvSpPr>
          <p:cNvPr id="4" name="Slide Number Placeholder 3"/>
          <p:cNvSpPr>
            <a:spLocks noGrp="1"/>
          </p:cNvSpPr>
          <p:nvPr>
            <p:ph type="sldNum" sz="quarter" idx="12"/>
          </p:nvPr>
        </p:nvSpPr>
        <p:spPr/>
        <p:txBody>
          <a:bodyPr/>
          <a:lstStyle/>
          <a:p>
            <a:fld id="{D738989E-9B82-4FA9-B61D-391DBD94294F}" type="slidenum">
              <a:rPr lang="en-US" smtClean="0"/>
              <a:t>4</a:t>
            </a:fld>
            <a:endParaRPr lang="en-US" dirty="0"/>
          </a:p>
        </p:txBody>
      </p:sp>
      <p:pic>
        <p:nvPicPr>
          <p:cNvPr id="2050" name="Picture 2" descr="http://hti.osu.edu/sites/hti.osu.edu/files/Imperialism_16.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21436919">
            <a:off x="416737" y="2768097"/>
            <a:ext cx="5790464" cy="38182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 name="Picture 1"/>
          <p:cNvPicPr>
            <a:picLocks noChangeAspect="1"/>
          </p:cNvPicPr>
          <p:nvPr/>
        </p:nvPicPr>
        <p:blipFill>
          <a:blip r:embed="rId5"/>
          <a:stretch>
            <a:fillRect/>
          </a:stretch>
        </p:blipFill>
        <p:spPr>
          <a:xfrm>
            <a:off x="6294476" y="2501363"/>
            <a:ext cx="5742930" cy="3639627"/>
          </a:xfrm>
          <a:prstGeom prst="rect">
            <a:avLst/>
          </a:prstGeom>
        </p:spPr>
      </p:pic>
    </p:spTree>
    <p:extLst>
      <p:ext uri="{BB962C8B-B14F-4D97-AF65-F5344CB8AC3E}">
        <p14:creationId xmlns:p14="http://schemas.microsoft.com/office/powerpoint/2010/main" val="50529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 y="93550"/>
            <a:ext cx="11559540" cy="1051560"/>
          </a:xfrm>
          <a:solidFill>
            <a:schemeClr val="bg1"/>
          </a:solidFill>
        </p:spPr>
        <p:txBody>
          <a:bodyPr>
            <a:normAutofit fontScale="90000"/>
          </a:bodyPr>
          <a:lstStyle/>
          <a:p>
            <a:pPr algn="l"/>
            <a:r>
              <a:rPr lang="en-US" b="1" dirty="0">
                <a:latin typeface="Baskerville Old Face" panose="02020602080505020303" pitchFamily="18" charset="0"/>
              </a:rPr>
              <a:t>AMERICAN IMPERIALISM: God, Glory, and Gold</a:t>
            </a:r>
          </a:p>
        </p:txBody>
      </p:sp>
      <p:sp>
        <p:nvSpPr>
          <p:cNvPr id="4" name="Slide Number Placeholder 3"/>
          <p:cNvSpPr>
            <a:spLocks noGrp="1"/>
          </p:cNvSpPr>
          <p:nvPr>
            <p:ph type="sldNum" sz="quarter" idx="12"/>
          </p:nvPr>
        </p:nvSpPr>
        <p:spPr/>
        <p:txBody>
          <a:bodyPr/>
          <a:lstStyle/>
          <a:p>
            <a:fld id="{D738989E-9B82-4FA9-B61D-391DBD94294F}" type="slidenum">
              <a:rPr lang="en-US" smtClean="0"/>
              <a:t>5</a:t>
            </a:fld>
            <a:endParaRPr lang="en-US" dirty="0"/>
          </a:p>
        </p:txBody>
      </p:sp>
      <p:sp>
        <p:nvSpPr>
          <p:cNvPr id="7" name="Rounded Rectangular Callout 6"/>
          <p:cNvSpPr/>
          <p:nvPr/>
        </p:nvSpPr>
        <p:spPr>
          <a:xfrm>
            <a:off x="102872" y="1349045"/>
            <a:ext cx="2273955" cy="1149413"/>
          </a:xfrm>
          <a:prstGeom prst="wedgeRoundRectCallout">
            <a:avLst>
              <a:gd name="adj1" fmla="val 49855"/>
              <a:gd name="adj2" fmla="val 72082"/>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WHY?</a:t>
            </a:r>
          </a:p>
        </p:txBody>
      </p:sp>
      <p:pic>
        <p:nvPicPr>
          <p:cNvPr id="8" name="Picture 7"/>
          <p:cNvPicPr>
            <a:picLocks noChangeAspect="1"/>
          </p:cNvPicPr>
          <p:nvPr/>
        </p:nvPicPr>
        <p:blipFill>
          <a:blip r:embed="rId2"/>
          <a:stretch>
            <a:fillRect/>
          </a:stretch>
        </p:blipFill>
        <p:spPr>
          <a:xfrm>
            <a:off x="6837278" y="1234931"/>
            <a:ext cx="4745122" cy="5486547"/>
          </a:xfrm>
          <a:prstGeom prst="rect">
            <a:avLst/>
          </a:prstGeom>
          <a:ln>
            <a:noFill/>
          </a:ln>
          <a:effectLst>
            <a:softEdge rad="112500"/>
          </a:effectLst>
        </p:spPr>
      </p:pic>
      <p:sp>
        <p:nvSpPr>
          <p:cNvPr id="6" name="Content Placeholder 5"/>
          <p:cNvSpPr>
            <a:spLocks noGrp="1"/>
          </p:cNvSpPr>
          <p:nvPr>
            <p:ph sz="half" idx="1"/>
          </p:nvPr>
        </p:nvSpPr>
        <p:spPr>
          <a:xfrm>
            <a:off x="87630" y="2886515"/>
            <a:ext cx="7929780" cy="2955023"/>
          </a:xfrm>
          <a:solidFill>
            <a:schemeClr val="bg1"/>
          </a:solidFill>
        </p:spPr>
        <p:txBody>
          <a:bodyPr>
            <a:normAutofit/>
          </a:bodyPr>
          <a:lstStyle/>
          <a:p>
            <a:pPr lvl="1">
              <a:buFont typeface="Arial" panose="020B0604020202020204" pitchFamily="34" charset="0"/>
              <a:buChar char="•"/>
            </a:pPr>
            <a:r>
              <a:rPr lang="en-US" sz="3200" b="1" dirty="0">
                <a:latin typeface="Baskerville Old Face" panose="02020602080505020303" pitchFamily="18" charset="0"/>
              </a:rPr>
              <a:t>Expansion Mentality </a:t>
            </a:r>
            <a:r>
              <a:rPr lang="en-US" sz="3200" dirty="0">
                <a:latin typeface="Baskerville Old Face" panose="02020602080505020303" pitchFamily="18" charset="0"/>
              </a:rPr>
              <a:t>(manifest destiny)</a:t>
            </a:r>
          </a:p>
          <a:p>
            <a:pPr lvl="1">
              <a:buFont typeface="Arial" panose="020B0604020202020204" pitchFamily="34" charset="0"/>
              <a:buChar char="•"/>
            </a:pPr>
            <a:r>
              <a:rPr lang="en-US" sz="3200" b="1" dirty="0">
                <a:latin typeface="Baskerville Old Face" panose="02020602080505020303" pitchFamily="18" charset="0"/>
              </a:rPr>
              <a:t>National Pride</a:t>
            </a:r>
          </a:p>
          <a:p>
            <a:pPr lvl="2"/>
            <a:r>
              <a:rPr lang="en-US" sz="2800" dirty="0">
                <a:latin typeface="Baskerville Old Face" panose="02020602080505020303" pitchFamily="18" charset="0"/>
              </a:rPr>
              <a:t>Alfred Mahan's </a:t>
            </a:r>
            <a:r>
              <a:rPr lang="en-US" sz="2800" i="1" dirty="0">
                <a:latin typeface="Baskerville Old Face" panose="02020602080505020303" pitchFamily="18" charset="0"/>
              </a:rPr>
              <a:t>Influence of Sea Power </a:t>
            </a:r>
            <a:r>
              <a:rPr lang="en-US" sz="2800" i="1" dirty="0" smtClean="0">
                <a:latin typeface="Baskerville Old Face" panose="02020602080505020303" pitchFamily="18" charset="0"/>
              </a:rPr>
              <a:t>Upon </a:t>
            </a:r>
            <a:r>
              <a:rPr lang="en-US" sz="2800" i="1" dirty="0">
                <a:latin typeface="Baskerville Old Face" panose="02020602080505020303" pitchFamily="18" charset="0"/>
              </a:rPr>
              <a:t>History-</a:t>
            </a:r>
          </a:p>
          <a:p>
            <a:pPr lvl="3"/>
            <a:r>
              <a:rPr lang="en-US" sz="2400" dirty="0">
                <a:latin typeface="Baskerville Old Face" panose="02020602080505020303" pitchFamily="18" charset="0"/>
              </a:rPr>
              <a:t>Powerful navy and overseas colonies create powerful nation, very influential</a:t>
            </a:r>
            <a:endParaRPr lang="en-US" dirty="0"/>
          </a:p>
          <a:p>
            <a:pPr lvl="1"/>
            <a:endParaRPr lang="en-US" dirty="0"/>
          </a:p>
        </p:txBody>
      </p:sp>
      <p:pic>
        <p:nvPicPr>
          <p:cNvPr id="3" name="Picture 2"/>
          <p:cNvPicPr>
            <a:picLocks noChangeAspect="1"/>
          </p:cNvPicPr>
          <p:nvPr/>
        </p:nvPicPr>
        <p:blipFill>
          <a:blip r:embed="rId3"/>
          <a:stretch>
            <a:fillRect/>
          </a:stretch>
        </p:blipFill>
        <p:spPr>
          <a:xfrm rot="851239">
            <a:off x="10066610" y="3647950"/>
            <a:ext cx="1714500" cy="2647950"/>
          </a:xfrm>
          <a:prstGeom prst="rect">
            <a:avLst/>
          </a:prstGeom>
        </p:spPr>
      </p:pic>
    </p:spTree>
    <p:extLst>
      <p:ext uri="{BB962C8B-B14F-4D97-AF65-F5344CB8AC3E}">
        <p14:creationId xmlns:p14="http://schemas.microsoft.com/office/powerpoint/2010/main" val="27627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63840" y="1417569"/>
            <a:ext cx="4167750" cy="4938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a:xfrm>
            <a:off x="87630" y="93550"/>
            <a:ext cx="11559540" cy="1051560"/>
          </a:xfrm>
          <a:solidFill>
            <a:schemeClr val="bg1"/>
          </a:solidFill>
        </p:spPr>
        <p:txBody>
          <a:bodyPr>
            <a:normAutofit fontScale="90000"/>
          </a:bodyPr>
          <a:lstStyle/>
          <a:p>
            <a:pPr algn="l"/>
            <a:r>
              <a:rPr lang="en-US" b="1" dirty="0">
                <a:latin typeface="Baskerville Old Face" panose="02020602080505020303" pitchFamily="18" charset="0"/>
              </a:rPr>
              <a:t>AMERICAN IMPERIALISM: God, Glory, and Gold</a:t>
            </a:r>
          </a:p>
        </p:txBody>
      </p:sp>
      <p:sp>
        <p:nvSpPr>
          <p:cNvPr id="6" name="Content Placeholder 5"/>
          <p:cNvSpPr>
            <a:spLocks noGrp="1"/>
          </p:cNvSpPr>
          <p:nvPr>
            <p:ph sz="half" idx="1"/>
          </p:nvPr>
        </p:nvSpPr>
        <p:spPr>
          <a:xfrm>
            <a:off x="102872" y="2731770"/>
            <a:ext cx="8503918" cy="3856482"/>
          </a:xfrm>
          <a:solidFill>
            <a:schemeClr val="bg1"/>
          </a:solidFill>
        </p:spPr>
        <p:txBody>
          <a:bodyPr>
            <a:normAutofit/>
          </a:bodyPr>
          <a:lstStyle/>
          <a:p>
            <a:pPr lvl="1">
              <a:buFont typeface="Arial" panose="020B0604020202020204" pitchFamily="34" charset="0"/>
              <a:buChar char="•"/>
            </a:pPr>
            <a:r>
              <a:rPr lang="en-US" sz="2800" b="1" dirty="0">
                <a:latin typeface="Baskerville Old Face" panose="02020602080505020303" pitchFamily="18" charset="0"/>
              </a:rPr>
              <a:t>Social Darwinism:</a:t>
            </a:r>
          </a:p>
          <a:p>
            <a:pPr lvl="2"/>
            <a:r>
              <a:rPr lang="en-US" sz="2400" dirty="0">
                <a:latin typeface="Baskerville Old Face" panose="02020602080505020303" pitchFamily="18" charset="0"/>
              </a:rPr>
              <a:t>White people (Americans) are innately superior </a:t>
            </a:r>
          </a:p>
          <a:p>
            <a:pPr lvl="3"/>
            <a:r>
              <a:rPr lang="en-US" sz="2000" dirty="0">
                <a:latin typeface="Baskerville Old Face" panose="02020602080505020303" pitchFamily="18" charset="0"/>
              </a:rPr>
              <a:t>‘White Man’s Burden”- to spread Christianity and culture</a:t>
            </a:r>
          </a:p>
          <a:p>
            <a:pPr lvl="2"/>
            <a:r>
              <a:rPr lang="en-US" sz="2400" b="1" dirty="0">
                <a:latin typeface="Baskerville Old Face" panose="02020602080505020303" pitchFamily="18" charset="0"/>
              </a:rPr>
              <a:t>It is our right and duty to dominate and spread our culture</a:t>
            </a:r>
            <a:r>
              <a:rPr lang="en-US" sz="2400" dirty="0">
                <a:latin typeface="Baskerville Old Face" panose="02020602080505020303" pitchFamily="18" charset="0"/>
              </a:rPr>
              <a:t>. “Survival of the fittest”</a:t>
            </a:r>
          </a:p>
          <a:p>
            <a:pPr lvl="1">
              <a:buFont typeface="Arial" panose="020B0604020202020204" pitchFamily="34" charset="0"/>
              <a:buChar char="•"/>
            </a:pPr>
            <a:r>
              <a:rPr lang="en-US" sz="2800" b="1" dirty="0">
                <a:latin typeface="Baskerville Old Face" panose="02020602080505020303" pitchFamily="18" charset="0"/>
              </a:rPr>
              <a:t>Economic benefits</a:t>
            </a:r>
          </a:p>
          <a:p>
            <a:pPr lvl="2"/>
            <a:r>
              <a:rPr lang="en-US" sz="2400" dirty="0">
                <a:latin typeface="Baskerville Old Face" panose="02020602080505020303" pitchFamily="18" charset="0"/>
              </a:rPr>
              <a:t>Open markets (Pacific), places to sell our products</a:t>
            </a:r>
          </a:p>
          <a:p>
            <a:pPr lvl="2"/>
            <a:r>
              <a:rPr lang="en-US" sz="2400" dirty="0">
                <a:latin typeface="Baskerville Old Face" panose="02020602080505020303" pitchFamily="18" charset="0"/>
              </a:rPr>
              <a:t>R</a:t>
            </a:r>
            <a:r>
              <a:rPr lang="en-US" sz="2400" dirty="0" smtClean="0">
                <a:latin typeface="Baskerville Old Face" panose="02020602080505020303" pitchFamily="18" charset="0"/>
              </a:rPr>
              <a:t>aw </a:t>
            </a:r>
            <a:r>
              <a:rPr lang="en-US" sz="2400" dirty="0">
                <a:latin typeface="Baskerville Old Face" panose="02020602080505020303" pitchFamily="18" charset="0"/>
              </a:rPr>
              <a:t>materials</a:t>
            </a:r>
          </a:p>
          <a:p>
            <a:pPr lvl="3"/>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6</a:t>
            </a:fld>
            <a:endParaRPr lang="en-US" dirty="0"/>
          </a:p>
        </p:txBody>
      </p:sp>
      <p:sp>
        <p:nvSpPr>
          <p:cNvPr id="7" name="Rounded Rectangular Callout 6"/>
          <p:cNvSpPr/>
          <p:nvPr/>
        </p:nvSpPr>
        <p:spPr>
          <a:xfrm>
            <a:off x="343515" y="1244470"/>
            <a:ext cx="2273955" cy="1149413"/>
          </a:xfrm>
          <a:prstGeom prst="wedgeRoundRectCallout">
            <a:avLst>
              <a:gd name="adj1" fmla="val 49855"/>
              <a:gd name="adj2" fmla="val 72082"/>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WHY?</a:t>
            </a:r>
          </a:p>
        </p:txBody>
      </p:sp>
    </p:spTree>
    <p:extLst>
      <p:ext uri="{BB962C8B-B14F-4D97-AF65-F5344CB8AC3E}">
        <p14:creationId xmlns:p14="http://schemas.microsoft.com/office/powerpoint/2010/main" val="16637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 y="93550"/>
            <a:ext cx="11559540" cy="1051560"/>
          </a:xfrm>
          <a:solidFill>
            <a:schemeClr val="bg1"/>
          </a:solidFill>
        </p:spPr>
        <p:txBody>
          <a:bodyPr>
            <a:normAutofit fontScale="90000"/>
          </a:bodyPr>
          <a:lstStyle/>
          <a:p>
            <a:pPr algn="l"/>
            <a:r>
              <a:rPr lang="en-US" b="1" dirty="0">
                <a:latin typeface="Baskerville Old Face" panose="02020602080505020303" pitchFamily="18" charset="0"/>
              </a:rPr>
              <a:t>AMERICAN IMPERIALISM: God, Glory, and Gold</a:t>
            </a:r>
          </a:p>
        </p:txBody>
      </p:sp>
      <p:sp>
        <p:nvSpPr>
          <p:cNvPr id="4" name="Slide Number Placeholder 3"/>
          <p:cNvSpPr>
            <a:spLocks noGrp="1"/>
          </p:cNvSpPr>
          <p:nvPr>
            <p:ph type="sldNum" sz="quarter" idx="12"/>
          </p:nvPr>
        </p:nvSpPr>
        <p:spPr/>
        <p:txBody>
          <a:bodyPr/>
          <a:lstStyle/>
          <a:p>
            <a:fld id="{D738989E-9B82-4FA9-B61D-391DBD94294F}" type="slidenum">
              <a:rPr lang="en-US" smtClean="0"/>
              <a:t>7</a:t>
            </a:fld>
            <a:endParaRPr lang="en-US" dirty="0"/>
          </a:p>
        </p:txBody>
      </p:sp>
      <p:pic>
        <p:nvPicPr>
          <p:cNvPr id="8" name="Picture 7"/>
          <p:cNvPicPr>
            <a:picLocks noChangeAspect="1"/>
          </p:cNvPicPr>
          <p:nvPr/>
        </p:nvPicPr>
        <p:blipFill>
          <a:blip r:embed="rId2"/>
          <a:stretch>
            <a:fillRect/>
          </a:stretch>
        </p:blipFill>
        <p:spPr>
          <a:xfrm>
            <a:off x="3188642" y="1226135"/>
            <a:ext cx="5357516" cy="4638386"/>
          </a:xfrm>
          <a:prstGeom prst="rect">
            <a:avLst/>
          </a:prstGeom>
        </p:spPr>
      </p:pic>
      <p:sp>
        <p:nvSpPr>
          <p:cNvPr id="6" name="Title 4"/>
          <p:cNvSpPr txBox="1">
            <a:spLocks/>
          </p:cNvSpPr>
          <p:nvPr/>
        </p:nvSpPr>
        <p:spPr>
          <a:xfrm>
            <a:off x="1520190" y="5945546"/>
            <a:ext cx="9522949" cy="775931"/>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Baskerville Old Face" panose="02020602080505020303" pitchFamily="18" charset="0"/>
              </a:rPr>
              <a:t>According to this poem, what is the White Man’s Burden?</a:t>
            </a:r>
          </a:p>
        </p:txBody>
      </p:sp>
    </p:spTree>
    <p:extLst>
      <p:ext uri="{BB962C8B-B14F-4D97-AF65-F5344CB8AC3E}">
        <p14:creationId xmlns:p14="http://schemas.microsoft.com/office/powerpoint/2010/main" val="391994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 y="93550"/>
            <a:ext cx="11559540" cy="1051560"/>
          </a:xfrm>
          <a:solidFill>
            <a:schemeClr val="bg1"/>
          </a:solidFill>
        </p:spPr>
        <p:txBody>
          <a:bodyPr>
            <a:normAutofit fontScale="90000"/>
          </a:bodyPr>
          <a:lstStyle/>
          <a:p>
            <a:pPr algn="l"/>
            <a:r>
              <a:rPr lang="en-US" b="1" dirty="0">
                <a:latin typeface="Baskerville Old Face" panose="02020602080505020303" pitchFamily="18" charset="0"/>
              </a:rPr>
              <a:t>AMERICAN IMPERIALISM: God, Glory, and Gold</a:t>
            </a:r>
          </a:p>
        </p:txBody>
      </p:sp>
      <p:sp>
        <p:nvSpPr>
          <p:cNvPr id="4" name="Slide Number Placeholder 3"/>
          <p:cNvSpPr>
            <a:spLocks noGrp="1"/>
          </p:cNvSpPr>
          <p:nvPr>
            <p:ph type="sldNum" sz="quarter" idx="12"/>
          </p:nvPr>
        </p:nvSpPr>
        <p:spPr/>
        <p:txBody>
          <a:bodyPr/>
          <a:lstStyle/>
          <a:p>
            <a:fld id="{D738989E-9B82-4FA9-B61D-391DBD94294F}" type="slidenum">
              <a:rPr lang="en-US" smtClean="0"/>
              <a:t>8</a:t>
            </a:fld>
            <a:endParaRPr lang="en-US" dirty="0"/>
          </a:p>
        </p:txBody>
      </p:sp>
      <p:sp>
        <p:nvSpPr>
          <p:cNvPr id="10" name="Title 4"/>
          <p:cNvSpPr txBox="1">
            <a:spLocks/>
          </p:cNvSpPr>
          <p:nvPr/>
        </p:nvSpPr>
        <p:spPr>
          <a:xfrm>
            <a:off x="5867400" y="1410336"/>
            <a:ext cx="4838114" cy="1726759"/>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Baskerville Old Face" panose="02020602080505020303" pitchFamily="18" charset="0"/>
              </a:rPr>
              <a:t>What is the message of the “White man’s Burden” cartoon?</a:t>
            </a:r>
            <a:endParaRPr lang="en-US" sz="2800" b="1" dirty="0">
              <a:latin typeface="Baskerville Old Face" panose="02020602080505020303" pitchFamily="18" charset="0"/>
            </a:endParaRPr>
          </a:p>
        </p:txBody>
      </p:sp>
      <p:pic>
        <p:nvPicPr>
          <p:cNvPr id="1026" name="Picture 2" descr="Image result for white man's burden carto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54" y="1089256"/>
            <a:ext cx="4736536" cy="560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5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 y="104980"/>
            <a:ext cx="10911840" cy="1051560"/>
          </a:xfrm>
          <a:solidFill>
            <a:schemeClr val="bg1"/>
          </a:solidFill>
        </p:spPr>
        <p:txBody>
          <a:bodyPr>
            <a:normAutofit/>
          </a:bodyPr>
          <a:lstStyle/>
          <a:p>
            <a:pPr algn="l"/>
            <a:r>
              <a:rPr lang="en-US" b="1" dirty="0">
                <a:latin typeface="Baskerville Old Face" panose="02020602080505020303" pitchFamily="18" charset="0"/>
              </a:rPr>
              <a:t>HAWAII: early Imperialism</a:t>
            </a:r>
            <a:endParaRPr lang="en-US" b="1" i="1" dirty="0">
              <a:latin typeface="Baskerville Old Face" panose="02020602080505020303" pitchFamily="18" charset="0"/>
            </a:endParaRPr>
          </a:p>
        </p:txBody>
      </p:sp>
      <p:sp>
        <p:nvSpPr>
          <p:cNvPr id="6" name="Content Placeholder 5"/>
          <p:cNvSpPr>
            <a:spLocks noGrp="1"/>
          </p:cNvSpPr>
          <p:nvPr>
            <p:ph sz="half" idx="1"/>
          </p:nvPr>
        </p:nvSpPr>
        <p:spPr>
          <a:xfrm>
            <a:off x="106698" y="2868930"/>
            <a:ext cx="6282672" cy="2594610"/>
          </a:xfrm>
          <a:solidFill>
            <a:schemeClr val="bg1"/>
          </a:solidFill>
        </p:spPr>
        <p:txBody>
          <a:bodyPr>
            <a:normAutofit fontScale="92500" lnSpcReduction="20000"/>
          </a:bodyPr>
          <a:lstStyle/>
          <a:p>
            <a:pPr marL="0" indent="0">
              <a:buNone/>
            </a:pPr>
            <a:r>
              <a:rPr lang="en-US" b="1" dirty="0">
                <a:latin typeface="Baskerville Old Face" panose="02020602080505020303" pitchFamily="18" charset="0"/>
              </a:rPr>
              <a:t>Sugar Trade: </a:t>
            </a:r>
            <a:r>
              <a:rPr lang="en-US" dirty="0">
                <a:latin typeface="Baskerville Old Face" panose="02020602080505020303" pitchFamily="18" charset="0"/>
              </a:rPr>
              <a:t>American planters cashing in</a:t>
            </a:r>
          </a:p>
          <a:p>
            <a:pPr lvl="1"/>
            <a:r>
              <a:rPr lang="en-US" dirty="0">
                <a:latin typeface="Baskerville Old Face" panose="02020602080505020303" pitchFamily="18" charset="0"/>
              </a:rPr>
              <a:t>Want to annex Hawaii to avoid Tariffs</a:t>
            </a:r>
          </a:p>
          <a:p>
            <a:pPr marL="0" indent="0">
              <a:buNone/>
            </a:pPr>
            <a:r>
              <a:rPr lang="en-US" b="1" dirty="0">
                <a:latin typeface="Baskerville Old Face" panose="02020602080505020303" pitchFamily="18" charset="0"/>
              </a:rPr>
              <a:t>American Rebellion:</a:t>
            </a:r>
          </a:p>
          <a:p>
            <a:pPr lvl="1"/>
            <a:r>
              <a:rPr lang="en-US" dirty="0">
                <a:latin typeface="Baskerville Old Face" panose="02020602080505020303" pitchFamily="18" charset="0"/>
              </a:rPr>
              <a:t>Queen Liliuokalani Opposes Foreigners</a:t>
            </a:r>
          </a:p>
          <a:p>
            <a:pPr lvl="1"/>
            <a:r>
              <a:rPr lang="en-US" b="1" dirty="0">
                <a:latin typeface="Baskerville Old Face" panose="02020602080505020303" pitchFamily="18" charset="0"/>
              </a:rPr>
              <a:t>American planters </a:t>
            </a:r>
            <a:r>
              <a:rPr lang="en-US" dirty="0">
                <a:latin typeface="Baskerville Old Face" panose="02020602080505020303" pitchFamily="18" charset="0"/>
              </a:rPr>
              <a:t>( with Marine support) rebel and overthrow Queen Liliuokalani</a:t>
            </a:r>
          </a:p>
          <a:p>
            <a:pPr lvl="1"/>
            <a:r>
              <a:rPr lang="en-US" dirty="0">
                <a:latin typeface="Baskerville Old Face" panose="02020602080505020303" pitchFamily="18" charset="0"/>
              </a:rPr>
              <a:t>President Cleveland ashamed of actions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9</a:t>
            </a:fld>
            <a:endParaRPr lang="en-US" dirty="0"/>
          </a:p>
        </p:txBody>
      </p:sp>
      <p:sp>
        <p:nvSpPr>
          <p:cNvPr id="7" name="Rounded Rectangular Callout 6"/>
          <p:cNvSpPr/>
          <p:nvPr/>
        </p:nvSpPr>
        <p:spPr>
          <a:xfrm>
            <a:off x="229214" y="1329190"/>
            <a:ext cx="2273955" cy="1149413"/>
          </a:xfrm>
          <a:prstGeom prst="wedgeRoundRectCallout">
            <a:avLst>
              <a:gd name="adj1" fmla="val 49855"/>
              <a:gd name="adj2" fmla="val 72082"/>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WHY HAWAII?</a:t>
            </a:r>
          </a:p>
        </p:txBody>
      </p:sp>
      <p:sp>
        <p:nvSpPr>
          <p:cNvPr id="8" name="TextBox 7"/>
          <p:cNvSpPr txBox="1"/>
          <p:nvPr/>
        </p:nvSpPr>
        <p:spPr>
          <a:xfrm>
            <a:off x="119079" y="5652413"/>
            <a:ext cx="9333531" cy="1384995"/>
          </a:xfrm>
          <a:prstGeom prst="rect">
            <a:avLst/>
          </a:prstGeom>
          <a:solidFill>
            <a:schemeClr val="bg1"/>
          </a:solidFill>
        </p:spPr>
        <p:txBody>
          <a:bodyPr wrap="square" rtlCol="0">
            <a:spAutoFit/>
          </a:bodyPr>
          <a:lstStyle/>
          <a:p>
            <a:r>
              <a:rPr lang="en-US" sz="2800" dirty="0">
                <a:latin typeface="Baskerville Old Face" panose="02020602080505020303" pitchFamily="18" charset="0"/>
              </a:rPr>
              <a:t>Official annexation delayed until Spanish-American War (1898) Naval base and coaling station to fight in the Philippines</a:t>
            </a:r>
          </a:p>
          <a:p>
            <a:endParaRPr lang="en-US" sz="2800" dirty="0">
              <a:latin typeface="Baskerville Old Face" panose="02020602080505020303" pitchFamily="18" charset="0"/>
            </a:endParaRPr>
          </a:p>
        </p:txBody>
      </p:sp>
      <p:pic>
        <p:nvPicPr>
          <p:cNvPr id="2" name="Picture 1"/>
          <p:cNvPicPr>
            <a:picLocks noChangeAspect="1"/>
          </p:cNvPicPr>
          <p:nvPr/>
        </p:nvPicPr>
        <p:blipFill>
          <a:blip r:embed="rId2"/>
          <a:stretch>
            <a:fillRect/>
          </a:stretch>
        </p:blipFill>
        <p:spPr>
          <a:xfrm rot="497977">
            <a:off x="8508814" y="337159"/>
            <a:ext cx="3169337" cy="4282888"/>
          </a:xfrm>
          <a:prstGeom prst="rect">
            <a:avLst/>
          </a:prstGeom>
        </p:spPr>
      </p:pic>
      <p:pic>
        <p:nvPicPr>
          <p:cNvPr id="3" name="Picture 2"/>
          <p:cNvPicPr>
            <a:picLocks noChangeAspect="1"/>
          </p:cNvPicPr>
          <p:nvPr/>
        </p:nvPicPr>
        <p:blipFill>
          <a:blip r:embed="rId3"/>
          <a:stretch>
            <a:fillRect/>
          </a:stretch>
        </p:blipFill>
        <p:spPr>
          <a:xfrm>
            <a:off x="6979124" y="2097941"/>
            <a:ext cx="2474339" cy="3202502"/>
          </a:xfrm>
          <a:prstGeom prst="rect">
            <a:avLst/>
          </a:prstGeom>
        </p:spPr>
      </p:pic>
    </p:spTree>
    <p:extLst>
      <p:ext uri="{BB962C8B-B14F-4D97-AF65-F5344CB8AC3E}">
        <p14:creationId xmlns:p14="http://schemas.microsoft.com/office/powerpoint/2010/main" val="2995634619"/>
      </p:ext>
    </p:extLst>
  </p:cSld>
  <p:clrMapOvr>
    <a:masterClrMapping/>
  </p:clrMapOvr>
</p:sld>
</file>

<file path=ppt/theme/theme1.xml><?xml version="1.0" encoding="utf-8"?>
<a:theme xmlns:a="http://schemas.openxmlformats.org/drawingml/2006/main" name="IM Flash B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 Flash Template 4 options 16x9" id="{860962D0-BA70-49C6-A128-CB02194385FB}" vid="{F94EF9BF-9206-4E9A-A2B8-ED68C5A81224}"/>
    </a:ext>
  </a:extLst>
</a:theme>
</file>

<file path=ppt/theme/theme2.xml><?xml version="1.0" encoding="utf-8"?>
<a:theme xmlns:a="http://schemas.openxmlformats.org/drawingml/2006/main" name="IM Flash Valu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 Flash Template 4 options 16x9" id="{860962D0-BA70-49C6-A128-CB02194385FB}" vid="{8E581176-660C-42E4-A07E-68761DA0C6BA}"/>
    </a:ext>
  </a:extLst>
</a:theme>
</file>

<file path=ppt/theme/theme3.xml><?xml version="1.0" encoding="utf-8"?>
<a:theme xmlns:a="http://schemas.openxmlformats.org/drawingml/2006/main" name="IM Flash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 Flash Template 4 options 16x9" id="{860962D0-BA70-49C6-A128-CB02194385FB}" vid="{2B74AD68-5535-4C88-826F-C29BCBE99B54}"/>
    </a:ext>
  </a:extLst>
</a:theme>
</file>

<file path=ppt/theme/theme4.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1990</TotalTime>
  <Words>518</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Baskerville Old Face</vt:lpstr>
      <vt:lpstr>Calibri</vt:lpstr>
      <vt:lpstr>Calibri Light</vt:lpstr>
      <vt:lpstr>IM Flash Bright</vt:lpstr>
      <vt:lpstr>IM Flash Values</vt:lpstr>
      <vt:lpstr>IM Flash Dark</vt:lpstr>
      <vt:lpstr>Office Theme</vt:lpstr>
      <vt:lpstr>PowerPoint Presentation</vt:lpstr>
      <vt:lpstr>PowerPoint Presentation</vt:lpstr>
      <vt:lpstr>American Imperialism </vt:lpstr>
      <vt:lpstr>IMPERIALISM:</vt:lpstr>
      <vt:lpstr>AMERICAN IMPERIALISM: God, Glory, and Gold</vt:lpstr>
      <vt:lpstr>AMERICAN IMPERIALISM: God, Glory, and Gold</vt:lpstr>
      <vt:lpstr>AMERICAN IMPERIALISM: God, Glory, and Gold</vt:lpstr>
      <vt:lpstr>AMERICAN IMPERIALISM: God, Glory, and Gold</vt:lpstr>
      <vt:lpstr>HAWAII: early Imperialism</vt:lpstr>
      <vt:lpstr>YELLOW JOURNALISM:</vt:lpstr>
      <vt:lpstr>SPANISH AMERICA WAR- “Splendid Little War”</vt:lpstr>
      <vt:lpstr>SPANISH AMERICA WAR- “Splendid Little War”</vt:lpstr>
    </vt:vector>
  </TitlesOfParts>
  <Company>Micron Technology,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dhubbard</dc:creator>
  <cp:lastModifiedBy>MIRABAI FREEMAN</cp:lastModifiedBy>
  <cp:revision>136</cp:revision>
  <dcterms:created xsi:type="dcterms:W3CDTF">2016-05-23T20:54:47Z</dcterms:created>
  <dcterms:modified xsi:type="dcterms:W3CDTF">2017-11-03T21:58:42Z</dcterms:modified>
</cp:coreProperties>
</file>