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Libre Baskerville"/>
      <p:regular r:id="rId17"/>
      <p:bold r:id="rId18"/>
      <p: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LibreBaskerville-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LibreBaskerville-italic.fntdata"/><Relationship Id="rId6" Type="http://schemas.openxmlformats.org/officeDocument/2006/relationships/slide" Target="slides/slide2.xml"/><Relationship Id="rId18" Type="http://schemas.openxmlformats.org/officeDocument/2006/relationships/font" Target="fonts/LibreBaskerville-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88" name="Shape 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4" name="Shape 15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5" name="Shape 1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03" name="Shape 10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12" name="Shape 11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29" name="Shape 1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36" name="Shape 13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8" name="Shape 14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body"/>
          </p:nvPr>
        </p:nvSpPr>
        <p:spPr>
          <a:xfrm>
            <a:off x="609600" y="1600203"/>
            <a:ext cx="10972799"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3833018" y="-1623215"/>
            <a:ext cx="4525963" cy="10972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10688637" y="1371603"/>
            <a:ext cx="5851525" cy="36576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rot="5400000">
            <a:off x="3271837" y="-2184396"/>
            <a:ext cx="5851525" cy="107695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Shape 83"/>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21" name="Shape 21"/>
        <p:cNvGrpSpPr/>
        <p:nvPr/>
      </p:nvGrpSpPr>
      <p:grpSpPr>
        <a:xfrm>
          <a:off x="0" y="0"/>
          <a:ext cx="0" cy="0"/>
          <a:chOff x="0" y="0"/>
          <a:chExt cx="0" cy="0"/>
        </a:xfrm>
      </p:grpSpPr>
      <p:sp>
        <p:nvSpPr>
          <p:cNvPr id="22" name="Shape 22"/>
          <p:cNvSpPr txBox="1"/>
          <p:nvPr>
            <p:ph type="title"/>
          </p:nvPr>
        </p:nvSpPr>
        <p:spPr>
          <a:xfrm>
            <a:off x="2389716" y="4800600"/>
            <a:ext cx="7315200"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p:nvPr>
            <p:ph idx="2" type="pic"/>
          </p:nvPr>
        </p:nvSpPr>
        <p:spPr>
          <a:xfrm>
            <a:off x="2389716" y="612775"/>
            <a:ext cx="7315200"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 type="body"/>
          </p:nvPr>
        </p:nvSpPr>
        <p:spPr>
          <a:xfrm>
            <a:off x="2389716" y="5367337"/>
            <a:ext cx="7315200"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5" name="Shape 25"/>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8" name="Shape 28"/>
        <p:cNvGrpSpPr/>
        <p:nvPr/>
      </p:nvGrpSpPr>
      <p:grpSpPr>
        <a:xfrm>
          <a:off x="0" y="0"/>
          <a:ext cx="0" cy="0"/>
          <a:chOff x="0" y="0"/>
          <a:chExt cx="0" cy="0"/>
        </a:xfrm>
      </p:grpSpPr>
      <p:sp>
        <p:nvSpPr>
          <p:cNvPr id="29" name="Shape 29"/>
          <p:cNvSpPr txBox="1"/>
          <p:nvPr>
            <p:ph type="ctrTitle"/>
          </p:nvPr>
        </p:nvSpPr>
        <p:spPr>
          <a:xfrm>
            <a:off x="914400" y="2130427"/>
            <a:ext cx="103632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subTitle"/>
          </p:nvPr>
        </p:nvSpPr>
        <p:spPr>
          <a:xfrm>
            <a:off x="1828800" y="3886200"/>
            <a:ext cx="85343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31" name="Shape 31"/>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34" name="Shape 3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Z:\MEDIA\LOGOS\IM FLASH - traditional\IM logo H reversed.png" id="35" name="Shape 35"/>
          <p:cNvPicPr preferRelativeResize="0"/>
          <p:nvPr/>
        </p:nvPicPr>
        <p:blipFill rotWithShape="1">
          <a:blip r:embed="rId3">
            <a:alphaModFix/>
          </a:blip>
          <a:srcRect b="0" l="0" r="0" t="0"/>
          <a:stretch/>
        </p:blipFill>
        <p:spPr>
          <a:xfrm>
            <a:off x="992112" y="642014"/>
            <a:ext cx="2054696" cy="627836"/>
          </a:xfrm>
          <a:prstGeom prst="rect">
            <a:avLst/>
          </a:prstGeom>
          <a:noFill/>
          <a:ln>
            <a:noFill/>
          </a:ln>
          <a:effectLst>
            <a:outerShdw blurRad="50799" rotWithShape="0" algn="tl" dir="2700000" dist="381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963083" y="4406903"/>
            <a:ext cx="103632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963083" y="2906713"/>
            <a:ext cx="103632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9" name="Shape 39"/>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2" name="Shape 42"/>
        <p:cNvGrpSpPr/>
        <p:nvPr/>
      </p:nvGrpSpPr>
      <p:grpSpPr>
        <a:xfrm>
          <a:off x="0" y="0"/>
          <a:ext cx="0" cy="0"/>
          <a:chOff x="0" y="0"/>
          <a:chExt cx="0" cy="0"/>
        </a:xfrm>
      </p:grpSpPr>
      <p:sp>
        <p:nvSpPr>
          <p:cNvPr id="43" name="Shape 43"/>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812800" y="1600203"/>
            <a:ext cx="7213600"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2" type="body"/>
          </p:nvPr>
        </p:nvSpPr>
        <p:spPr>
          <a:xfrm>
            <a:off x="8229600" y="1600203"/>
            <a:ext cx="7213600"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9" name="Shape 49"/>
        <p:cNvGrpSpPr/>
        <p:nvPr/>
      </p:nvGrpSpPr>
      <p:grpSpPr>
        <a:xfrm>
          <a:off x="0" y="0"/>
          <a:ext cx="0" cy="0"/>
          <a:chOff x="0" y="0"/>
          <a:chExt cx="0" cy="0"/>
        </a:xfrm>
      </p:grpSpPr>
      <p:sp>
        <p:nvSpPr>
          <p:cNvPr id="50" name="Shape 50"/>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609600" y="1535112"/>
            <a:ext cx="538691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2" type="body"/>
          </p:nvPr>
        </p:nvSpPr>
        <p:spPr>
          <a:xfrm>
            <a:off x="609600" y="2174875"/>
            <a:ext cx="538691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3" type="body"/>
          </p:nvPr>
        </p:nvSpPr>
        <p:spPr>
          <a:xfrm>
            <a:off x="6193369" y="1535112"/>
            <a:ext cx="5389032"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4" name="Shape 54"/>
          <p:cNvSpPr txBox="1"/>
          <p:nvPr>
            <p:ph idx="4" type="body"/>
          </p:nvPr>
        </p:nvSpPr>
        <p:spPr>
          <a:xfrm>
            <a:off x="6193369" y="2174875"/>
            <a:ext cx="5389032"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8" name="Shape 58"/>
        <p:cNvGrpSpPr/>
        <p:nvPr/>
      </p:nvGrpSpPr>
      <p:grpSpPr>
        <a:xfrm>
          <a:off x="0" y="0"/>
          <a:ext cx="0" cy="0"/>
          <a:chOff x="0" y="0"/>
          <a:chExt cx="0" cy="0"/>
        </a:xfrm>
      </p:grpSpPr>
      <p:sp>
        <p:nvSpPr>
          <p:cNvPr id="59" name="Shape 59"/>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3" name="Shape 63"/>
        <p:cNvGrpSpPr/>
        <p:nvPr/>
      </p:nvGrpSpPr>
      <p:grpSpPr>
        <a:xfrm>
          <a:off x="0" y="0"/>
          <a:ext cx="0" cy="0"/>
          <a:chOff x="0" y="0"/>
          <a:chExt cx="0" cy="0"/>
        </a:xfrm>
      </p:grpSpPr>
      <p:sp>
        <p:nvSpPr>
          <p:cNvPr id="64" name="Shape 64"/>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67" name="Shape 67"/>
        <p:cNvGrpSpPr/>
        <p:nvPr/>
      </p:nvGrpSpPr>
      <p:grpSpPr>
        <a:xfrm>
          <a:off x="0" y="0"/>
          <a:ext cx="0" cy="0"/>
          <a:chOff x="0" y="0"/>
          <a:chExt cx="0" cy="0"/>
        </a:xfrm>
      </p:grpSpPr>
      <p:sp>
        <p:nvSpPr>
          <p:cNvPr id="68" name="Shape 68"/>
          <p:cNvSpPr txBox="1"/>
          <p:nvPr>
            <p:ph type="title"/>
          </p:nvPr>
        </p:nvSpPr>
        <p:spPr>
          <a:xfrm>
            <a:off x="609602" y="273050"/>
            <a:ext cx="4011084"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txBox="1"/>
          <p:nvPr>
            <p:ph idx="1" type="body"/>
          </p:nvPr>
        </p:nvSpPr>
        <p:spPr>
          <a:xfrm>
            <a:off x="4766732" y="273053"/>
            <a:ext cx="6815666"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Shape 70"/>
          <p:cNvSpPr txBox="1"/>
          <p:nvPr>
            <p:ph idx="2" type="body"/>
          </p:nvPr>
        </p:nvSpPr>
        <p:spPr>
          <a:xfrm>
            <a:off x="609602" y="1435103"/>
            <a:ext cx="4011084"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lt1"/>
            </a:gs>
            <a:gs pos="100000">
              <a:srgbClr val="939393"/>
            </a:gs>
          </a:gsLst>
          <a:path path="circle">
            <a:fillToRect b="50%" l="50%" r="50%" t="50%"/>
          </a:path>
          <a:tileRect/>
        </a:gradFill>
      </p:bgPr>
    </p:bg>
    <p:spTree>
      <p:nvGrpSpPr>
        <p:cNvPr id="9" name="Shape 9"/>
        <p:cNvGrpSpPr/>
        <p:nvPr/>
      </p:nvGrpSpPr>
      <p:grpSpPr>
        <a:xfrm>
          <a:off x="0" y="0"/>
          <a:ext cx="0" cy="0"/>
          <a:chOff x="0" y="0"/>
          <a:chExt cx="0" cy="0"/>
        </a:xfrm>
      </p:grpSpPr>
      <p:sp>
        <p:nvSpPr>
          <p:cNvPr id="10" name="Shape 10"/>
          <p:cNvSpPr txBox="1"/>
          <p:nvPr>
            <p:ph type="title"/>
          </p:nvPr>
        </p:nvSpPr>
        <p:spPr>
          <a:xfrm>
            <a:off x="609600" y="274637"/>
            <a:ext cx="10972799"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609600" y="1600203"/>
            <a:ext cx="10972799"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609600" y="6356353"/>
            <a:ext cx="28448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165600" y="6356353"/>
            <a:ext cx="38607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google.com/url?sa=i&amp;rct=j&amp;q=&amp;esrc=s&amp;source=images&amp;cd=&amp;cad=rja&amp;uact=8&amp;ved=0ahUKEwjDqaPTmvjMAhUM0WMKHeEYCZUQjRwIBw&amp;url=http://www.american-automobiles.com/Allen-2.html&amp;bvm=bv.122852650,d.cGc&amp;psig=AFQjCNEECVeg9p0S3xZgdOLt2h8yTpwaQw&amp;ust=1464368158720475" TargetMode="External"/><Relationship Id="rId4" Type="http://schemas.openxmlformats.org/officeDocument/2006/relationships/image" Target="../media/image3.jpg"/><Relationship Id="rId5" Type="http://schemas.openxmlformats.org/officeDocument/2006/relationships/hyperlink" Target="https://www.google.com/url?sa=i&amp;rct=j&amp;q=&amp;esrc=s&amp;source=images&amp;cd=&amp;cad=rja&amp;uact=8&amp;ved=0ahUKEwjh3_jrmvjMAhVO1mMKHeCxASAQjRwIBw&amp;url=http://www.history.nd.gov/nhdinnd/turningpoints/Railroads.html&amp;bvm=bv.122852650,d.cGc&amp;psig=AFQjCNHygAZLW0QggL9vhFa53BpMEWEUDQ&amp;ust=1464368208286347" TargetMode="External"/><Relationship Id="rId6"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google.com/url?sa=i&amp;rct=j&amp;q=&amp;esrc=s&amp;source=images&amp;cd=&amp;cad=rja&amp;uact=8&amp;ved=0ahUKEwjh3_jrmvjMAhVO1mMKHeCxASAQjRwIBw&amp;url=http://www.history.nd.gov/nhdinnd/turningpoints/Railroads.html&amp;bvm=bv.122852650,d.cGc&amp;psig=AFQjCNHygAZLW0QggL9vhFa53BpMEWEUDQ&amp;ust=1464368208286347" TargetMode="External"/><Relationship Id="rId4" Type="http://schemas.openxmlformats.org/officeDocument/2006/relationships/image" Target="../media/image9.jpg"/><Relationship Id="rId5" Type="http://schemas.openxmlformats.org/officeDocument/2006/relationships/hyperlink" Target="https://www.google.com/url?sa=i&amp;rct=j&amp;q=&amp;esrc=s&amp;source=images&amp;cd=&amp;cad=rja&amp;uact=8&amp;ved=0ahUKEwjq0PKUm_jMAhUN4GMKHSFLC6QQjRwIBw&amp;url=http://www.ecmhs.org/history-steamboat-era.htm&amp;bvm=bv.122852650,d.cGc&amp;psig=AFQjCNFGhHtPtculP0UNvVMFs8SlZDbtkQ&amp;ust=1464368287130710" TargetMode="External"/><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google.com/url?sa=i&amp;rct=j&amp;q=&amp;esrc=s&amp;source=images&amp;cd=&amp;cad=rja&amp;uact=8&amp;ved=0ahUKEwjVlvHHm_jMAhVP7GMKHXkWB30QjRwIBw&amp;url=https://historymartinez.wordpress.com/2011/08/20/transcontinental-railroad-promontory-point-utah-march-10-1869-primary-witness-account/&amp;bvm=bv.122852650,d.cGc&amp;psig=AFQjCNG4UjkwA4pTAf5aLxLE4bKVbZxMfw&amp;ust=1464368399168373" TargetMode="External"/><Relationship Id="rId4" Type="http://schemas.openxmlformats.org/officeDocument/2006/relationships/image" Target="../media/image8.jp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91" name="Shape 91"/>
          <p:cNvSpPr txBox="1"/>
          <p:nvPr/>
        </p:nvSpPr>
        <p:spPr>
          <a:xfrm>
            <a:off x="2099733" y="891820"/>
            <a:ext cx="8726310" cy="4154983"/>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None/>
            </a:pPr>
            <a:r>
              <a:t/>
            </a:r>
            <a:endParaRPr sz="2400">
              <a:solidFill>
                <a:schemeClr val="dk1"/>
              </a:solidFill>
              <a:latin typeface="Libre Baskerville"/>
              <a:ea typeface="Libre Baskerville"/>
              <a:cs typeface="Libre Baskerville"/>
              <a:sym typeface="Libre Baskerville"/>
            </a:endParaRPr>
          </a:p>
          <a:p>
            <a:pPr indent="0" lvl="0" marL="0" marR="0" rtl="0" algn="l">
              <a:spcBef>
                <a:spcPts val="0"/>
              </a:spcBef>
              <a:buSzPct val="25000"/>
              <a:buNone/>
            </a:pPr>
            <a:r>
              <a:rPr i="1" lang="en-US" sz="2200">
                <a:solidFill>
                  <a:schemeClr val="dk1"/>
                </a:solidFill>
                <a:latin typeface="Libre Baskerville"/>
                <a:ea typeface="Libre Baskerville"/>
                <a:cs typeface="Libre Baskerville"/>
                <a:sym typeface="Libre Baskerville"/>
              </a:rPr>
              <a:t>“If a Western Rip Van Winkle had fallen asleep in 1869 and awakened in 1896, he would not have recognized the lands that the railroads had touched. Bison had yielded to cattle; mountains had been blasted and bored. Great swaths of land that had once whispered grass now screamed corn and wheat. Nation-states had conquered Indian peoples, slaughtering some of them and confining and controlling most of them. Population had increased across much of this vast region, and there were growing cities along its edges. A land that had once run largely north-south now ran east-west. Each change could have been traced back to the railroads.</a:t>
            </a:r>
            <a:r>
              <a:rPr lang="en-US" sz="2200">
                <a:solidFill>
                  <a:schemeClr val="dk1"/>
                </a:solidFill>
                <a:latin typeface="Libre Baskerville"/>
                <a:ea typeface="Libre Baskerville"/>
                <a:cs typeface="Libre Baskerville"/>
                <a:sym typeface="Libre Baskerville"/>
              </a:rPr>
              <a:t>”  – Richard White, </a:t>
            </a:r>
          </a:p>
        </p:txBody>
      </p:sp>
      <p:sp>
        <p:nvSpPr>
          <p:cNvPr id="92" name="Shape 92"/>
          <p:cNvSpPr txBox="1"/>
          <p:nvPr/>
        </p:nvSpPr>
        <p:spPr>
          <a:xfrm>
            <a:off x="237066" y="180622"/>
            <a:ext cx="2015066" cy="58477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Starter</a:t>
            </a:r>
            <a:r>
              <a:rPr lang="en-US" sz="1800">
                <a:solidFill>
                  <a:schemeClr val="dk1"/>
                </a:solidFill>
                <a:latin typeface="Libre Baskerville"/>
                <a:ea typeface="Libre Baskerville"/>
                <a:cs typeface="Libre Baskerville"/>
                <a:sym typeface="Libre Baskerville"/>
              </a:rPr>
              <a:t>:</a:t>
            </a:r>
          </a:p>
        </p:txBody>
      </p:sp>
      <p:sp>
        <p:nvSpPr>
          <p:cNvPr id="93" name="Shape 93"/>
          <p:cNvSpPr txBox="1"/>
          <p:nvPr/>
        </p:nvSpPr>
        <p:spPr>
          <a:xfrm>
            <a:off x="237066" y="5492044"/>
            <a:ext cx="11322755" cy="1200329"/>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2200">
                <a:solidFill>
                  <a:schemeClr val="dk1"/>
                </a:solidFill>
                <a:latin typeface="Libre Baskerville"/>
                <a:ea typeface="Libre Baskerville"/>
                <a:cs typeface="Libre Baskerville"/>
                <a:sym typeface="Libre Baskerville"/>
              </a:rPr>
              <a:t>The author describes how the railroad altered society in a drastic manner. Is there any technology/inventions in your lifetime that have had a similar effect? Identify and describe forms of technology that have altered your life.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157" name="Shape 157"/>
          <p:cNvSpPr txBox="1"/>
          <p:nvPr/>
        </p:nvSpPr>
        <p:spPr>
          <a:xfrm>
            <a:off x="237066" y="180622"/>
            <a:ext cx="5786543" cy="58477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INDUSTRIAL REVOLUTION:</a:t>
            </a:r>
          </a:p>
        </p:txBody>
      </p:sp>
      <p:sp>
        <p:nvSpPr>
          <p:cNvPr id="158" name="Shape 158"/>
          <p:cNvSpPr txBox="1"/>
          <p:nvPr/>
        </p:nvSpPr>
        <p:spPr>
          <a:xfrm>
            <a:off x="4204382" y="807550"/>
            <a:ext cx="7623822" cy="58477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Technology and invention change America</a:t>
            </a:r>
          </a:p>
        </p:txBody>
      </p:sp>
      <p:sp>
        <p:nvSpPr>
          <p:cNvPr id="159" name="Shape 159"/>
          <p:cNvSpPr txBox="1"/>
          <p:nvPr/>
        </p:nvSpPr>
        <p:spPr>
          <a:xfrm>
            <a:off x="41629" y="1502782"/>
            <a:ext cx="11963959" cy="283154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Second Industrial Revolution (1870-1917)- 4 Major Industries: </a:t>
            </a:r>
          </a:p>
          <a:p>
            <a:pPr indent="-457200" lvl="1" marL="914400" marR="0" rtl="0" algn="l">
              <a:spcBef>
                <a:spcPts val="0"/>
              </a:spcBef>
              <a:buClr>
                <a:schemeClr val="dk1"/>
              </a:buClr>
              <a:buSzPct val="100000"/>
              <a:buFont typeface="Arial"/>
              <a:buChar char="•"/>
            </a:pPr>
            <a:r>
              <a:rPr b="0" i="0" lang="en-US" sz="3200" u="none" cap="none" strike="noStrike">
                <a:solidFill>
                  <a:schemeClr val="dk1"/>
                </a:solidFill>
                <a:latin typeface="Libre Baskerville"/>
                <a:ea typeface="Libre Baskerville"/>
                <a:cs typeface="Libre Baskerville"/>
                <a:sym typeface="Libre Baskerville"/>
              </a:rPr>
              <a:t>R- RAILROADS</a:t>
            </a:r>
          </a:p>
          <a:p>
            <a:pPr indent="-457200" lvl="1" marL="914400" marR="0" rtl="0" algn="l">
              <a:spcBef>
                <a:spcPts val="0"/>
              </a:spcBef>
              <a:buClr>
                <a:schemeClr val="dk1"/>
              </a:buClr>
              <a:buSzPct val="100000"/>
              <a:buFont typeface="Arial"/>
              <a:buChar char="•"/>
            </a:pPr>
            <a:r>
              <a:rPr b="0" i="0" lang="en-US" sz="3200" u="none" cap="none" strike="noStrike">
                <a:solidFill>
                  <a:schemeClr val="dk1"/>
                </a:solidFill>
                <a:latin typeface="Libre Baskerville"/>
                <a:ea typeface="Libre Baskerville"/>
                <a:cs typeface="Libre Baskerville"/>
                <a:sym typeface="Libre Baskerville"/>
              </a:rPr>
              <a:t>O- OIL</a:t>
            </a:r>
          </a:p>
          <a:p>
            <a:pPr indent="-457200" lvl="1" marL="914400" marR="0" rtl="0" algn="l">
              <a:spcBef>
                <a:spcPts val="0"/>
              </a:spcBef>
              <a:buClr>
                <a:schemeClr val="dk1"/>
              </a:buClr>
              <a:buSzPct val="100000"/>
              <a:buFont typeface="Arial"/>
              <a:buChar char="•"/>
            </a:pPr>
            <a:r>
              <a:rPr b="0" i="0" lang="en-US" sz="3200" u="none" cap="none" strike="noStrike">
                <a:solidFill>
                  <a:schemeClr val="dk1"/>
                </a:solidFill>
                <a:latin typeface="Libre Baskerville"/>
                <a:ea typeface="Libre Baskerville"/>
                <a:cs typeface="Libre Baskerville"/>
                <a:sym typeface="Libre Baskerville"/>
              </a:rPr>
              <a:t>S- STEEL</a:t>
            </a:r>
          </a:p>
          <a:p>
            <a:pPr indent="-457200" lvl="1" marL="914400" marR="0" rtl="0" algn="l">
              <a:spcBef>
                <a:spcPts val="0"/>
              </a:spcBef>
              <a:buClr>
                <a:schemeClr val="dk1"/>
              </a:buClr>
              <a:buSzPct val="100000"/>
              <a:buFont typeface="Arial"/>
              <a:buChar char="•"/>
            </a:pPr>
            <a:r>
              <a:rPr b="0" i="0" lang="en-US" sz="3200" u="none" cap="none" strike="noStrike">
                <a:solidFill>
                  <a:schemeClr val="dk1"/>
                </a:solidFill>
                <a:latin typeface="Libre Baskerville"/>
                <a:ea typeface="Libre Baskerville"/>
                <a:cs typeface="Libre Baskerville"/>
                <a:sym typeface="Libre Baskerville"/>
              </a:rPr>
              <a:t>E- ELECTRICITY</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pic>
        <p:nvPicPr>
          <p:cNvPr id="160" name="Shape 160"/>
          <p:cNvPicPr preferRelativeResize="0"/>
          <p:nvPr/>
        </p:nvPicPr>
        <p:blipFill rotWithShape="1">
          <a:blip r:embed="rId3">
            <a:alphaModFix/>
          </a:blip>
          <a:srcRect b="0" l="0" r="0" t="0"/>
          <a:stretch/>
        </p:blipFill>
        <p:spPr>
          <a:xfrm>
            <a:off x="8863643" y="3763448"/>
            <a:ext cx="2953484" cy="2964424"/>
          </a:xfrm>
          <a:prstGeom prst="rect">
            <a:avLst/>
          </a:prstGeom>
          <a:noFill/>
          <a:ln>
            <a:noFill/>
          </a:ln>
        </p:spPr>
      </p:pic>
      <p:pic>
        <p:nvPicPr>
          <p:cNvPr id="161" name="Shape 161"/>
          <p:cNvPicPr preferRelativeResize="0"/>
          <p:nvPr/>
        </p:nvPicPr>
        <p:blipFill rotWithShape="1">
          <a:blip r:embed="rId4">
            <a:alphaModFix/>
          </a:blip>
          <a:srcRect b="0" l="0" r="0" t="0"/>
          <a:stretch/>
        </p:blipFill>
        <p:spPr>
          <a:xfrm>
            <a:off x="4322369" y="3993123"/>
            <a:ext cx="4762499" cy="2505075"/>
          </a:xfrm>
          <a:prstGeom prst="rect">
            <a:avLst/>
          </a:prstGeom>
          <a:noFill/>
          <a:ln>
            <a:noFill/>
          </a:ln>
        </p:spPr>
      </p:pic>
      <p:pic>
        <p:nvPicPr>
          <p:cNvPr id="162" name="Shape 162"/>
          <p:cNvPicPr preferRelativeResize="0"/>
          <p:nvPr/>
        </p:nvPicPr>
        <p:blipFill rotWithShape="1">
          <a:blip r:embed="rId5">
            <a:alphaModFix/>
          </a:blip>
          <a:srcRect b="0" l="0" r="0" t="0"/>
          <a:stretch/>
        </p:blipFill>
        <p:spPr>
          <a:xfrm>
            <a:off x="752168" y="3993123"/>
            <a:ext cx="3809999" cy="2628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descr="21835" id="168" name="Shape 168"/>
          <p:cNvPicPr preferRelativeResize="0"/>
          <p:nvPr/>
        </p:nvPicPr>
        <p:blipFill rotWithShape="1">
          <a:blip r:embed="rId3">
            <a:alphaModFix/>
          </a:blip>
          <a:srcRect b="0" l="0" r="0" t="0"/>
          <a:stretch/>
        </p:blipFill>
        <p:spPr>
          <a:xfrm>
            <a:off x="1499419" y="0"/>
            <a:ext cx="9144000" cy="69516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174" name="Shape 174"/>
          <p:cNvSpPr txBox="1"/>
          <p:nvPr/>
        </p:nvSpPr>
        <p:spPr>
          <a:xfrm>
            <a:off x="237066" y="180622"/>
            <a:ext cx="5786543" cy="58477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INDUSTRIAL REVOLUTION:</a:t>
            </a:r>
          </a:p>
        </p:txBody>
      </p:sp>
      <p:sp>
        <p:nvSpPr>
          <p:cNvPr id="175" name="Shape 175"/>
          <p:cNvSpPr txBox="1"/>
          <p:nvPr/>
        </p:nvSpPr>
        <p:spPr>
          <a:xfrm>
            <a:off x="4204382" y="807550"/>
            <a:ext cx="7623822" cy="58477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Technology and invention change America</a:t>
            </a:r>
          </a:p>
        </p:txBody>
      </p:sp>
      <p:sp>
        <p:nvSpPr>
          <p:cNvPr id="176" name="Shape 176"/>
          <p:cNvSpPr txBox="1"/>
          <p:nvPr/>
        </p:nvSpPr>
        <p:spPr>
          <a:xfrm>
            <a:off x="114017" y="1800457"/>
            <a:ext cx="11964000" cy="2831400"/>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2800">
                <a:solidFill>
                  <a:schemeClr val="dk1"/>
                </a:solidFill>
                <a:latin typeface="Libre Baskerville"/>
                <a:ea typeface="Libre Baskerville"/>
                <a:cs typeface="Libre Baskerville"/>
                <a:sym typeface="Libre Baskerville"/>
              </a:rPr>
              <a:t>Second Industrial Revolution (1870-1917) </a:t>
            </a:r>
            <a:r>
              <a:rPr lang="en-US" sz="2800">
                <a:solidFill>
                  <a:schemeClr val="dk1"/>
                </a:solidFill>
                <a:latin typeface="Libre Baskerville"/>
                <a:ea typeface="Libre Baskerville"/>
                <a:cs typeface="Libre Baskerville"/>
                <a:sym typeface="Libre Baskerville"/>
              </a:rPr>
              <a:t>Bigger, stronger, faster</a:t>
            </a:r>
          </a:p>
          <a:p>
            <a:pPr indent="-431800" lvl="1" marL="914400" marR="0" rtl="0" algn="l">
              <a:spcBef>
                <a:spcPts val="0"/>
              </a:spcBef>
              <a:buClr>
                <a:schemeClr val="dk1"/>
              </a:buClr>
              <a:buSzPct val="100000"/>
              <a:buFont typeface="Arial"/>
              <a:buChar char="•"/>
            </a:pPr>
            <a:r>
              <a:rPr b="1" i="0" lang="en-US" sz="2800" u="none" cap="none" strike="noStrike">
                <a:solidFill>
                  <a:schemeClr val="dk1"/>
                </a:solidFill>
                <a:latin typeface="Libre Baskerville"/>
                <a:ea typeface="Libre Baskerville"/>
                <a:cs typeface="Libre Baskerville"/>
                <a:sym typeface="Libre Baskerville"/>
              </a:rPr>
              <a:t>Methods: </a:t>
            </a:r>
            <a:r>
              <a:rPr b="0" i="0" lang="en-US" sz="2800" u="none" cap="none" strike="noStrike">
                <a:solidFill>
                  <a:schemeClr val="dk1"/>
                </a:solidFill>
                <a:latin typeface="Libre Baskerville"/>
                <a:ea typeface="Libre Baskerville"/>
                <a:cs typeface="Libre Baskerville"/>
                <a:sym typeface="Libre Baskerville"/>
              </a:rPr>
              <a:t>Scientific Management and Assembly Line</a:t>
            </a:r>
          </a:p>
          <a:p>
            <a:pPr indent="-431800" lvl="1" marL="914400" marR="0" rtl="0" algn="l">
              <a:spcBef>
                <a:spcPts val="0"/>
              </a:spcBef>
              <a:buClr>
                <a:schemeClr val="dk1"/>
              </a:buClr>
              <a:buSzPct val="100000"/>
              <a:buFont typeface="Arial"/>
              <a:buChar char="•"/>
            </a:pPr>
            <a:r>
              <a:rPr b="1" i="0" lang="en-US" sz="2800" u="none" cap="none" strike="noStrike">
                <a:solidFill>
                  <a:schemeClr val="dk1"/>
                </a:solidFill>
                <a:latin typeface="Libre Baskerville"/>
                <a:ea typeface="Libre Baskerville"/>
                <a:cs typeface="Libre Baskerville"/>
                <a:sym typeface="Libre Baskerville"/>
              </a:rPr>
              <a:t>Materials: </a:t>
            </a:r>
            <a:r>
              <a:rPr b="0" i="0" lang="en-US" sz="2800" u="none" cap="none" strike="noStrike">
                <a:solidFill>
                  <a:schemeClr val="dk1"/>
                </a:solidFill>
                <a:latin typeface="Libre Baskerville"/>
                <a:ea typeface="Libre Baskerville"/>
                <a:cs typeface="Libre Baskerville"/>
                <a:sym typeface="Libre Baskerville"/>
              </a:rPr>
              <a:t>Steel</a:t>
            </a:r>
          </a:p>
          <a:p>
            <a:pPr indent="-431800" lvl="2" marL="1371600" marR="0" rtl="0" algn="l">
              <a:spcBef>
                <a:spcPts val="0"/>
              </a:spcBef>
              <a:buClr>
                <a:schemeClr val="dk1"/>
              </a:buClr>
              <a:buSzPct val="100000"/>
              <a:buFont typeface="Arial"/>
              <a:buChar char="•"/>
            </a:pPr>
            <a:r>
              <a:rPr b="1" i="0" lang="en-US" sz="2800" u="none" cap="none" strike="noStrike">
                <a:solidFill>
                  <a:schemeClr val="dk1"/>
                </a:solidFill>
                <a:latin typeface="Libre Baskerville"/>
                <a:ea typeface="Libre Baskerville"/>
                <a:cs typeface="Libre Baskerville"/>
                <a:sym typeface="Libre Baskerville"/>
              </a:rPr>
              <a:t>Bessemer Process</a:t>
            </a:r>
            <a:r>
              <a:rPr b="0" i="0" lang="en-US" sz="2800" u="none" cap="none" strike="noStrike">
                <a:solidFill>
                  <a:schemeClr val="dk1"/>
                </a:solidFill>
                <a:latin typeface="Libre Baskerville"/>
                <a:ea typeface="Libre Baskerville"/>
                <a:cs typeface="Libre Baskerville"/>
                <a:sym typeface="Libre Baskerville"/>
              </a:rPr>
              <a:t>: convert iron to steel cheaply and efficiently </a:t>
            </a:r>
          </a:p>
          <a:p>
            <a:pPr indent="-431800" lvl="1" marL="914400" marR="0" rtl="0" algn="l">
              <a:spcBef>
                <a:spcPts val="0"/>
              </a:spcBef>
              <a:buClr>
                <a:schemeClr val="dk1"/>
              </a:buClr>
              <a:buSzPct val="100000"/>
              <a:buFont typeface="Arial"/>
              <a:buChar char="•"/>
            </a:pPr>
            <a:r>
              <a:rPr b="1" i="0" lang="en-US" sz="2800" u="none" cap="none" strike="noStrike">
                <a:solidFill>
                  <a:schemeClr val="dk1"/>
                </a:solidFill>
                <a:latin typeface="Libre Baskerville"/>
                <a:ea typeface="Libre Baskerville"/>
                <a:cs typeface="Libre Baskerville"/>
                <a:sym typeface="Libre Baskerville"/>
              </a:rPr>
              <a:t>Power:  </a:t>
            </a:r>
            <a:r>
              <a:rPr b="0" i="0" lang="en-US" sz="2800" u="none" cap="none" strike="noStrike">
                <a:solidFill>
                  <a:schemeClr val="dk1"/>
                </a:solidFill>
                <a:latin typeface="Libre Baskerville"/>
                <a:ea typeface="Libre Baskerville"/>
                <a:cs typeface="Libre Baskerville"/>
                <a:sym typeface="Libre Baskerville"/>
              </a:rPr>
              <a:t>Electricity and Internal Combustion Engine</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pic>
        <p:nvPicPr>
          <p:cNvPr id="177" name="Shape 177"/>
          <p:cNvPicPr preferRelativeResize="0"/>
          <p:nvPr/>
        </p:nvPicPr>
        <p:blipFill rotWithShape="1">
          <a:blip r:embed="rId3">
            <a:alphaModFix/>
          </a:blip>
          <a:srcRect b="0" l="0" r="0" t="0"/>
          <a:stretch/>
        </p:blipFill>
        <p:spPr>
          <a:xfrm>
            <a:off x="988003" y="4632001"/>
            <a:ext cx="4737000" cy="2337000"/>
          </a:xfrm>
          <a:prstGeom prst="rect">
            <a:avLst/>
          </a:prstGeom>
          <a:noFill/>
          <a:ln>
            <a:noFill/>
          </a:ln>
        </p:spPr>
      </p:pic>
      <p:pic>
        <p:nvPicPr>
          <p:cNvPr id="178" name="Shape 178"/>
          <p:cNvPicPr preferRelativeResize="0"/>
          <p:nvPr/>
        </p:nvPicPr>
        <p:blipFill rotWithShape="1">
          <a:blip r:embed="rId4">
            <a:alphaModFix/>
          </a:blip>
          <a:srcRect b="44792" l="0" r="0" t="0"/>
          <a:stretch/>
        </p:blipFill>
        <p:spPr>
          <a:xfrm>
            <a:off x="6958175" y="4444767"/>
            <a:ext cx="3314700" cy="2524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txBox="1"/>
          <p:nvPr>
            <p:ph type="title"/>
          </p:nvPr>
        </p:nvSpPr>
        <p:spPr>
          <a:xfrm>
            <a:off x="422787" y="176981"/>
            <a:ext cx="11769212" cy="3923071"/>
          </a:xfrm>
          <a:prstGeom prst="rect">
            <a:avLst/>
          </a:prstGeom>
          <a:solidFill>
            <a:schemeClr val="lt1"/>
          </a:solidFill>
          <a:ln>
            <a:noFill/>
          </a:ln>
        </p:spPr>
        <p:txBody>
          <a:bodyPr anchorCtr="0" anchor="b" bIns="45700" lIns="91425" rIns="91425" tIns="45700">
            <a:noAutofit/>
          </a:bodyPr>
          <a:lstStyle/>
          <a:p>
            <a:pPr indent="0" lvl="0" marL="0" marR="0" rtl="0" algn="ctr">
              <a:spcBef>
                <a:spcPts val="0"/>
              </a:spcBef>
              <a:buClr>
                <a:schemeClr val="dk1"/>
              </a:buClr>
              <a:buSzPct val="25000"/>
              <a:buFont typeface="Libre Baskerville"/>
              <a:buNone/>
            </a:pPr>
            <a:r>
              <a:rPr b="1" i="0" lang="en-US" sz="7200" u="none" cap="none" strike="noStrike">
                <a:solidFill>
                  <a:schemeClr val="dk1"/>
                </a:solidFill>
                <a:latin typeface="Libre Baskerville"/>
                <a:ea typeface="Libre Baskerville"/>
                <a:cs typeface="Libre Baskerville"/>
                <a:sym typeface="Libre Baskerville"/>
              </a:rPr>
              <a:t>INDUSTRIAL REVOLUTION</a:t>
            </a:r>
            <a:br>
              <a:rPr b="1" i="0" lang="en-US" sz="7200" u="none" cap="none" strike="noStrike">
                <a:solidFill>
                  <a:schemeClr val="dk1"/>
                </a:solidFill>
                <a:latin typeface="Libre Baskerville"/>
                <a:ea typeface="Libre Baskerville"/>
                <a:cs typeface="Libre Baskerville"/>
                <a:sym typeface="Libre Baskerville"/>
              </a:rPr>
            </a:br>
          </a:p>
        </p:txBody>
      </p:sp>
      <p:pic>
        <p:nvPicPr>
          <p:cNvPr descr="http://www.american-automobiles.com/images3/1919-American-Automobile-1.jpg" id="99" name="Shape 99">
            <a:hlinkClick r:id="rId3"/>
          </p:cNvPr>
          <p:cNvPicPr preferRelativeResize="0"/>
          <p:nvPr/>
        </p:nvPicPr>
        <p:blipFill rotWithShape="1">
          <a:blip r:embed="rId4">
            <a:alphaModFix/>
          </a:blip>
          <a:srcRect b="0" l="0" r="0" t="0"/>
          <a:stretch/>
        </p:blipFill>
        <p:spPr>
          <a:xfrm>
            <a:off x="6088778" y="3247830"/>
            <a:ext cx="4762499" cy="2790825"/>
          </a:xfrm>
          <a:prstGeom prst="rect">
            <a:avLst/>
          </a:prstGeom>
          <a:solidFill>
            <a:srgbClr val="ECECEC"/>
          </a:solidFill>
          <a:ln cap="sq" cmpd="sng" w="88900">
            <a:solidFill>
              <a:srgbClr val="FFFFFF"/>
            </a:solidFill>
            <a:prstDash val="solid"/>
            <a:miter lim="800000"/>
            <a:headEnd len="med" w="med" type="none"/>
            <a:tailEnd len="med" w="med" type="none"/>
          </a:ln>
          <a:effectLst>
            <a:outerShdw blurRad="54999" rotWithShape="0" algn="tl" dir="5400000" dist="18000">
              <a:srgbClr val="000000">
                <a:alpha val="40000"/>
              </a:srgbClr>
            </a:outerShdw>
          </a:effectLst>
        </p:spPr>
      </p:pic>
      <p:pic>
        <p:nvPicPr>
          <p:cNvPr descr="http://www.history.nd.gov/nhdinnd/images/A3667%20Great%20Northern%20Railroad%20Engine%20Williston%20ND%201912.jpg" id="100" name="Shape 100">
            <a:hlinkClick r:id="rId5"/>
          </p:cNvPr>
          <p:cNvPicPr preferRelativeResize="0"/>
          <p:nvPr/>
        </p:nvPicPr>
        <p:blipFill rotWithShape="1">
          <a:blip r:embed="rId6">
            <a:alphaModFix/>
          </a:blip>
          <a:srcRect b="7354" l="2170" r="11535" t="4548"/>
          <a:stretch/>
        </p:blipFill>
        <p:spPr>
          <a:xfrm>
            <a:off x="1002888" y="3057323"/>
            <a:ext cx="4660490" cy="3406877"/>
          </a:xfrm>
          <a:prstGeom prst="rect">
            <a:avLst/>
          </a:prstGeom>
          <a:solidFill>
            <a:srgbClr val="ECECEC"/>
          </a:solidFill>
          <a:ln cap="sq" cmpd="sng" w="88900">
            <a:solidFill>
              <a:srgbClr val="FFFFFF"/>
            </a:solidFill>
            <a:prstDash val="solid"/>
            <a:miter lim="800000"/>
            <a:headEnd len="med" w="med" type="none"/>
            <a:tailEnd len="med" w="med" type="none"/>
          </a:ln>
          <a:effectLst>
            <a:outerShdw blurRad="54999"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nvSpPr>
        <p:spPr>
          <a:xfrm>
            <a:off x="296916" y="-2"/>
            <a:ext cx="5786400" cy="584700"/>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INDUSTRIAL REVOLUTION: </a:t>
            </a:r>
          </a:p>
        </p:txBody>
      </p:sp>
      <p:sp>
        <p:nvSpPr>
          <p:cNvPr id="106" name="Shape 106"/>
          <p:cNvSpPr txBox="1"/>
          <p:nvPr/>
        </p:nvSpPr>
        <p:spPr>
          <a:xfrm>
            <a:off x="4204382" y="807550"/>
            <a:ext cx="7623822" cy="58477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000">
                <a:solidFill>
                  <a:schemeClr val="dk1"/>
                </a:solidFill>
                <a:latin typeface="Libre Baskerville"/>
                <a:ea typeface="Libre Baskerville"/>
                <a:cs typeface="Libre Baskerville"/>
                <a:sym typeface="Libre Baskerville"/>
              </a:rPr>
              <a:t>Technology and invention change America</a:t>
            </a:r>
          </a:p>
        </p:txBody>
      </p:sp>
      <p:sp>
        <p:nvSpPr>
          <p:cNvPr id="107" name="Shape 107"/>
          <p:cNvSpPr txBox="1"/>
          <p:nvPr/>
        </p:nvSpPr>
        <p:spPr>
          <a:xfrm>
            <a:off x="203475" y="1711499"/>
            <a:ext cx="6226800" cy="5040299"/>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First Industrial Revolution:  early and mid 1800’s </a:t>
            </a:r>
          </a:p>
          <a:p>
            <a:pPr indent="-457200" lvl="1" marL="914400" marR="0" rtl="0" algn="l">
              <a:spcBef>
                <a:spcPts val="0"/>
              </a:spcBef>
              <a:buClr>
                <a:schemeClr val="dk1"/>
              </a:buClr>
              <a:buSzPct val="100000"/>
              <a:buFont typeface="Arial"/>
              <a:buChar char="•"/>
            </a:pPr>
            <a:r>
              <a:rPr b="1" i="0" lang="en-US" sz="3200" u="none" cap="none" strike="noStrike">
                <a:solidFill>
                  <a:schemeClr val="dk1"/>
                </a:solidFill>
                <a:latin typeface="Libre Baskerville"/>
                <a:ea typeface="Libre Baskerville"/>
                <a:cs typeface="Libre Baskerville"/>
                <a:sym typeface="Libre Baskerville"/>
              </a:rPr>
              <a:t>Methods: </a:t>
            </a:r>
            <a:r>
              <a:rPr b="0" i="0" lang="en-US" sz="3200" u="none" cap="none" strike="noStrike">
                <a:solidFill>
                  <a:schemeClr val="dk1"/>
                </a:solidFill>
                <a:latin typeface="Libre Baskerville"/>
                <a:ea typeface="Libre Baskerville"/>
                <a:cs typeface="Libre Baskerville"/>
                <a:sym typeface="Libre Baskerville"/>
              </a:rPr>
              <a:t>Factory (textile factory)</a:t>
            </a:r>
          </a:p>
          <a:p>
            <a:pPr indent="-457200" lvl="1" marL="914400" marR="0" rtl="0" algn="l">
              <a:spcBef>
                <a:spcPts val="0"/>
              </a:spcBef>
              <a:buClr>
                <a:schemeClr val="dk1"/>
              </a:buClr>
              <a:buSzPct val="100000"/>
              <a:buFont typeface="Arial"/>
              <a:buChar char="•"/>
            </a:pPr>
            <a:r>
              <a:rPr b="1" i="0" lang="en-US" sz="3200" u="none" cap="none" strike="noStrike">
                <a:solidFill>
                  <a:schemeClr val="dk1"/>
                </a:solidFill>
                <a:latin typeface="Libre Baskerville"/>
                <a:ea typeface="Libre Baskerville"/>
                <a:cs typeface="Libre Baskerville"/>
                <a:sym typeface="Libre Baskerville"/>
              </a:rPr>
              <a:t>Materials: </a:t>
            </a:r>
            <a:r>
              <a:rPr b="0" i="0" lang="en-US" sz="3200" u="none" cap="none" strike="noStrike">
                <a:solidFill>
                  <a:schemeClr val="dk1"/>
                </a:solidFill>
                <a:latin typeface="Libre Baskerville"/>
                <a:ea typeface="Libre Baskerville"/>
                <a:cs typeface="Libre Baskerville"/>
                <a:sym typeface="Libre Baskerville"/>
              </a:rPr>
              <a:t>Iron</a:t>
            </a:r>
          </a:p>
          <a:p>
            <a:pPr indent="-457200" lvl="1" marL="914400" marR="0" rtl="0" algn="l">
              <a:spcBef>
                <a:spcPts val="0"/>
              </a:spcBef>
              <a:buClr>
                <a:schemeClr val="dk1"/>
              </a:buClr>
              <a:buSzPct val="100000"/>
              <a:buFont typeface="Arial"/>
              <a:buChar char="•"/>
            </a:pPr>
            <a:r>
              <a:rPr b="1" i="0" lang="en-US" sz="3200" u="none" cap="none" strike="noStrike">
                <a:solidFill>
                  <a:schemeClr val="dk1"/>
                </a:solidFill>
                <a:latin typeface="Libre Baskerville"/>
                <a:ea typeface="Libre Baskerville"/>
                <a:cs typeface="Libre Baskerville"/>
                <a:sym typeface="Libre Baskerville"/>
              </a:rPr>
              <a:t>Power: </a:t>
            </a:r>
            <a:r>
              <a:rPr b="0" i="0" lang="en-US" sz="3200" u="none" cap="none" strike="noStrike">
                <a:solidFill>
                  <a:schemeClr val="dk1"/>
                </a:solidFill>
                <a:latin typeface="Libre Baskerville"/>
                <a:ea typeface="Libre Baskerville"/>
                <a:cs typeface="Libre Baskerville"/>
                <a:sym typeface="Libre Baskerville"/>
              </a:rPr>
              <a:t>Steam (transportation)</a:t>
            </a:r>
          </a:p>
          <a:p>
            <a:pPr indent="-457200" lvl="2" marL="1371600" marR="0" rtl="0" algn="l">
              <a:spcBef>
                <a:spcPts val="0"/>
              </a:spcBef>
              <a:buClr>
                <a:schemeClr val="dk1"/>
              </a:buClr>
              <a:buSzPct val="100000"/>
              <a:buFont typeface="Arial"/>
              <a:buChar char="•"/>
            </a:pPr>
            <a:r>
              <a:rPr b="1" i="0" lang="en-US" sz="3200" u="none" cap="none" strike="noStrike">
                <a:solidFill>
                  <a:schemeClr val="dk1"/>
                </a:solidFill>
                <a:latin typeface="Libre Baskerville"/>
                <a:ea typeface="Libre Baskerville"/>
                <a:cs typeface="Libre Baskerville"/>
                <a:sym typeface="Libre Baskerville"/>
              </a:rPr>
              <a:t>Robert Fulton invents the Steamboat</a:t>
            </a:r>
          </a:p>
          <a:p>
            <a:pPr indent="-457200" lvl="2" marL="1371600" marR="0" rtl="0" algn="l">
              <a:spcBef>
                <a:spcPts val="0"/>
              </a:spcBef>
              <a:buClr>
                <a:schemeClr val="dk1"/>
              </a:buClr>
              <a:buSzPct val="100000"/>
              <a:buFont typeface="Arial"/>
              <a:buChar char="•"/>
            </a:pPr>
            <a:r>
              <a:rPr b="1" i="0" lang="en-US" sz="3200" u="none" cap="none" strike="noStrike">
                <a:solidFill>
                  <a:schemeClr val="dk1"/>
                </a:solidFill>
                <a:latin typeface="Libre Baskerville"/>
                <a:ea typeface="Libre Baskerville"/>
                <a:cs typeface="Libre Baskerville"/>
                <a:sym typeface="Libre Baskerville"/>
              </a:rPr>
              <a:t>Railroad</a:t>
            </a:r>
          </a:p>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pic>
        <p:nvPicPr>
          <p:cNvPr descr="http://www.history.nd.gov/nhdinnd/images/A3667%20Great%20Northern%20Railroad%20Engine%20Williston%20ND%201912.jpg" id="108" name="Shape 108">
            <a:hlinkClick r:id="rId3"/>
          </p:cNvPr>
          <p:cNvPicPr preferRelativeResize="0"/>
          <p:nvPr/>
        </p:nvPicPr>
        <p:blipFill rotWithShape="1">
          <a:blip r:embed="rId4">
            <a:alphaModFix/>
          </a:blip>
          <a:srcRect b="7354" l="2170" r="11535" t="4548"/>
          <a:stretch/>
        </p:blipFill>
        <p:spPr>
          <a:xfrm rot="804321">
            <a:off x="6482318" y="1877452"/>
            <a:ext cx="4660490" cy="3406877"/>
          </a:xfrm>
          <a:prstGeom prst="rect">
            <a:avLst/>
          </a:prstGeom>
          <a:solidFill>
            <a:srgbClr val="ECECEC"/>
          </a:solidFill>
          <a:ln cap="sq" cmpd="sng" w="88900">
            <a:solidFill>
              <a:srgbClr val="FFFFFF"/>
            </a:solidFill>
            <a:prstDash val="solid"/>
            <a:miter lim="800000"/>
            <a:headEnd len="med" w="med" type="none"/>
            <a:tailEnd len="med" w="med" type="none"/>
          </a:ln>
          <a:effectLst>
            <a:outerShdw blurRad="54999" rotWithShape="0" algn="tl" dir="5400000" dist="18000">
              <a:srgbClr val="000000">
                <a:alpha val="40000"/>
              </a:srgbClr>
            </a:outerShdw>
          </a:effectLst>
        </p:spPr>
      </p:pic>
      <p:pic>
        <p:nvPicPr>
          <p:cNvPr descr="http://www.ecmhs.org/images/steamboat-2-smoke.jpg" id="109" name="Shape 109">
            <a:hlinkClick r:id="rId5"/>
          </p:cNvPr>
          <p:cNvPicPr preferRelativeResize="0"/>
          <p:nvPr/>
        </p:nvPicPr>
        <p:blipFill rotWithShape="1">
          <a:blip r:embed="rId6">
            <a:alphaModFix/>
          </a:blip>
          <a:srcRect b="24349" l="-345" r="345" t="-541"/>
          <a:stretch/>
        </p:blipFill>
        <p:spPr>
          <a:xfrm rot="185026">
            <a:off x="9167727" y="4204852"/>
            <a:ext cx="2762250" cy="2474708"/>
          </a:xfrm>
          <a:prstGeom prst="rect">
            <a:avLst/>
          </a:prstGeom>
          <a:solidFill>
            <a:srgbClr val="ECECEC"/>
          </a:solidFill>
          <a:ln cap="sq" cmpd="sng" w="88900">
            <a:solidFill>
              <a:srgbClr val="FFFFFF"/>
            </a:solidFill>
            <a:prstDash val="solid"/>
            <a:miter lim="800000"/>
            <a:headEnd len="med" w="med" type="none"/>
            <a:tailEnd len="med" w="med" type="none"/>
          </a:ln>
          <a:effectLst>
            <a:outerShdw blurRad="54999" rotWithShape="0" algn="tl" dir="5400000" dist="180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Shape 114"/>
          <p:cNvPicPr preferRelativeResize="0"/>
          <p:nvPr/>
        </p:nvPicPr>
        <p:blipFill rotWithShape="1">
          <a:blip r:embed="rId3">
            <a:alphaModFix/>
          </a:blip>
          <a:srcRect b="0" l="0" r="0" t="0"/>
          <a:stretch/>
        </p:blipFill>
        <p:spPr>
          <a:xfrm>
            <a:off x="3554360" y="1555686"/>
            <a:ext cx="7143749" cy="5088730"/>
          </a:xfrm>
          <a:prstGeom prst="rect">
            <a:avLst/>
          </a:prstGeom>
          <a:noFill/>
          <a:ln>
            <a:noFill/>
          </a:ln>
        </p:spPr>
      </p:pic>
      <p:sp>
        <p:nvSpPr>
          <p:cNvPr id="115" name="Shape 115"/>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116" name="Shape 116"/>
          <p:cNvSpPr/>
          <p:nvPr/>
        </p:nvSpPr>
        <p:spPr>
          <a:xfrm>
            <a:off x="925403" y="450618"/>
            <a:ext cx="5991591" cy="2808774"/>
          </a:xfrm>
          <a:prstGeom prst="cloudCallout">
            <a:avLst>
              <a:gd fmla="val -20833" name="adj1"/>
              <a:gd fmla="val 62500" name="adj2"/>
            </a:avLst>
          </a:prstGeom>
          <a:solidFill>
            <a:srgbClr val="F2F2F2"/>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3200">
              <a:solidFill>
                <a:schemeClr val="lt1"/>
              </a:solidFill>
              <a:latin typeface="Calibri"/>
              <a:ea typeface="Calibri"/>
              <a:cs typeface="Calibri"/>
              <a:sym typeface="Calibri"/>
            </a:endParaRPr>
          </a:p>
          <a:p>
            <a:pPr indent="0" lvl="0" marL="0" marR="0" rtl="0" algn="ctr">
              <a:spcBef>
                <a:spcPts val="0"/>
              </a:spcBef>
              <a:buNone/>
            </a:pPr>
            <a:r>
              <a:t/>
            </a:r>
            <a:endParaRPr b="1" sz="3200">
              <a:solidFill>
                <a:schemeClr val="dk1"/>
              </a:solidFill>
              <a:latin typeface="Libre Baskerville"/>
              <a:ea typeface="Libre Baskerville"/>
              <a:cs typeface="Libre Baskerville"/>
              <a:sym typeface="Libre Baskerville"/>
            </a:endParaRPr>
          </a:p>
          <a:p>
            <a:pPr indent="0" lvl="0" marL="0" marR="0" rtl="0" algn="ctr">
              <a:spcBef>
                <a:spcPts val="0"/>
              </a:spcBef>
              <a:buSzPct val="25000"/>
              <a:buNone/>
            </a:pPr>
            <a:r>
              <a:rPr b="1" lang="en-US" sz="3200">
                <a:solidFill>
                  <a:schemeClr val="dk1"/>
                </a:solidFill>
                <a:latin typeface="Libre Baskerville"/>
                <a:ea typeface="Libre Baskerville"/>
                <a:cs typeface="Libre Baskerville"/>
                <a:sym typeface="Libre Baskerville"/>
              </a:rPr>
              <a:t>What is the benefit of  producing a product in a factory</a:t>
            </a:r>
            <a:r>
              <a:rPr lang="en-US" sz="3200">
                <a:solidFill>
                  <a:schemeClr val="dk1"/>
                </a:solidFill>
                <a:latin typeface="Libre Baskerville"/>
                <a:ea typeface="Libre Baskerville"/>
                <a:cs typeface="Libre Baskerville"/>
                <a:sym typeface="Libre Baskerville"/>
              </a:rPr>
              <a:t>?</a:t>
            </a:r>
          </a:p>
          <a:p>
            <a:pPr indent="0" lvl="0" marL="0" marR="0" rtl="0" algn="ctr">
              <a:spcBef>
                <a:spcPts val="0"/>
              </a:spcBef>
              <a:buNone/>
            </a:pPr>
            <a:r>
              <a:t/>
            </a:r>
            <a:endParaRPr sz="3200">
              <a:solidFill>
                <a:schemeClr val="dk1"/>
              </a:solidFill>
              <a:latin typeface="Libre Baskerville"/>
              <a:ea typeface="Libre Baskerville"/>
              <a:cs typeface="Libre Baskerville"/>
              <a:sym typeface="Libre Baskerville"/>
            </a:endParaRPr>
          </a:p>
          <a:p>
            <a:pPr indent="0" lvl="0" marL="0" marR="0" rtl="0" algn="ctr">
              <a:spcBef>
                <a:spcPts val="0"/>
              </a:spcBef>
              <a:buNone/>
            </a:pPr>
            <a:r>
              <a:t/>
            </a:r>
            <a:endParaRPr b="1" sz="36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122" name="Shape 122"/>
          <p:cNvSpPr txBox="1"/>
          <p:nvPr/>
        </p:nvSpPr>
        <p:spPr>
          <a:xfrm>
            <a:off x="237066" y="180622"/>
            <a:ext cx="6561939" cy="58477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200">
                <a:solidFill>
                  <a:schemeClr val="dk1"/>
                </a:solidFill>
                <a:latin typeface="Libre Baskerville"/>
                <a:ea typeface="Libre Baskerville"/>
                <a:cs typeface="Libre Baskerville"/>
                <a:sym typeface="Libre Baskerville"/>
              </a:rPr>
              <a:t>Railroad: Transportation Revolution</a:t>
            </a:r>
          </a:p>
        </p:txBody>
      </p:sp>
      <p:sp>
        <p:nvSpPr>
          <p:cNvPr id="123" name="Shape 123"/>
          <p:cNvSpPr txBox="1"/>
          <p:nvPr/>
        </p:nvSpPr>
        <p:spPr>
          <a:xfrm>
            <a:off x="237066" y="1099938"/>
            <a:ext cx="6930649" cy="2708434"/>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3000">
                <a:solidFill>
                  <a:schemeClr val="dk1"/>
                </a:solidFill>
                <a:latin typeface="Libre Baskerville"/>
                <a:ea typeface="Libre Baskerville"/>
                <a:cs typeface="Libre Baskerville"/>
                <a:sym typeface="Libre Baskerville"/>
              </a:rPr>
              <a:t>Transcontinental Railroad</a:t>
            </a:r>
            <a:r>
              <a:rPr b="1" lang="en-US" sz="3200">
                <a:solidFill>
                  <a:schemeClr val="dk1"/>
                </a:solidFill>
                <a:latin typeface="Libre Baskerville"/>
                <a:ea typeface="Libre Baskerville"/>
                <a:cs typeface="Libre Baskerville"/>
                <a:sym typeface="Libre Baskerville"/>
              </a:rPr>
              <a:t>:</a:t>
            </a:r>
          </a:p>
          <a:p>
            <a:pPr indent="-444500" lvl="1" marL="914400" marR="0" rtl="0" algn="l">
              <a:spcBef>
                <a:spcPts val="0"/>
              </a:spcBef>
              <a:buClr>
                <a:schemeClr val="dk1"/>
              </a:buClr>
              <a:buSzPct val="100000"/>
              <a:buFont typeface="Arial"/>
              <a:buChar char="•"/>
            </a:pPr>
            <a:r>
              <a:rPr b="0" i="0" lang="en-US" sz="2200" u="none" cap="none" strike="noStrike">
                <a:solidFill>
                  <a:schemeClr val="dk1"/>
                </a:solidFill>
                <a:latin typeface="Libre Baskerville"/>
                <a:ea typeface="Libre Baskerville"/>
                <a:cs typeface="Libre Baskerville"/>
                <a:sym typeface="Libre Baskerville"/>
              </a:rPr>
              <a:t>Union Pacific (Omaha)</a:t>
            </a:r>
          </a:p>
          <a:p>
            <a:pPr indent="-444500" lvl="2" marL="1371600" marR="0" rtl="0" algn="l">
              <a:spcBef>
                <a:spcPts val="0"/>
              </a:spcBef>
              <a:buClr>
                <a:schemeClr val="dk1"/>
              </a:buClr>
              <a:buSzPct val="100000"/>
              <a:buFont typeface="Arial"/>
              <a:buChar char="•"/>
            </a:pPr>
            <a:r>
              <a:rPr b="0" i="0" lang="en-US" sz="2200" u="none" cap="none" strike="noStrike">
                <a:solidFill>
                  <a:schemeClr val="dk1"/>
                </a:solidFill>
                <a:latin typeface="Libre Baskerville"/>
                <a:ea typeface="Libre Baskerville"/>
                <a:cs typeface="Libre Baskerville"/>
                <a:sym typeface="Libre Baskerville"/>
              </a:rPr>
              <a:t>Chinese and Irish immigrants</a:t>
            </a:r>
          </a:p>
          <a:p>
            <a:pPr indent="-444500" lvl="1" marL="914400" marR="0" rtl="0" algn="l">
              <a:spcBef>
                <a:spcPts val="0"/>
              </a:spcBef>
              <a:buClr>
                <a:schemeClr val="dk1"/>
              </a:buClr>
              <a:buSzPct val="100000"/>
              <a:buFont typeface="Arial"/>
              <a:buChar char="•"/>
            </a:pPr>
            <a:r>
              <a:rPr b="0" i="0" lang="en-US" sz="2200" u="none" cap="none" strike="noStrike">
                <a:solidFill>
                  <a:schemeClr val="dk1"/>
                </a:solidFill>
                <a:latin typeface="Libre Baskerville"/>
                <a:ea typeface="Libre Baskerville"/>
                <a:cs typeface="Libre Baskerville"/>
                <a:sym typeface="Libre Baskerville"/>
              </a:rPr>
              <a:t>Central Pacific (Sacramento)</a:t>
            </a:r>
          </a:p>
          <a:p>
            <a:pPr indent="-444500" lvl="2" marL="1371600" marR="0" rtl="0" algn="l">
              <a:spcBef>
                <a:spcPts val="0"/>
              </a:spcBef>
              <a:buClr>
                <a:schemeClr val="dk1"/>
              </a:buClr>
              <a:buSzPct val="100000"/>
              <a:buFont typeface="Arial"/>
              <a:buChar char="•"/>
            </a:pPr>
            <a:r>
              <a:rPr b="0" i="0" lang="en-US" sz="2200" u="none" cap="none" strike="noStrike">
                <a:solidFill>
                  <a:schemeClr val="dk1"/>
                </a:solidFill>
                <a:latin typeface="Libre Baskerville"/>
                <a:ea typeface="Libre Baskerville"/>
                <a:cs typeface="Libre Baskerville"/>
                <a:sym typeface="Libre Baskerville"/>
              </a:rPr>
              <a:t>Chinese</a:t>
            </a:r>
          </a:p>
          <a:p>
            <a:pPr indent="-457200" lvl="1" marL="914400" marR="0" rtl="0" algn="l">
              <a:spcBef>
                <a:spcPts val="0"/>
              </a:spcBef>
              <a:buClr>
                <a:schemeClr val="dk1"/>
              </a:buClr>
              <a:buSzPct val="109090"/>
              <a:buFont typeface="Arial"/>
              <a:buChar char="•"/>
            </a:pPr>
            <a:r>
              <a:rPr b="0" i="0" lang="en-US" sz="2200" u="none" cap="none" strike="noStrike">
                <a:solidFill>
                  <a:schemeClr val="dk1"/>
                </a:solidFill>
                <a:latin typeface="Libre Baskerville"/>
                <a:ea typeface="Libre Baskerville"/>
                <a:cs typeface="Libre Baskerville"/>
                <a:sym typeface="Libre Baskerville"/>
              </a:rPr>
              <a:t>Promontory Summit May 10</a:t>
            </a:r>
            <a:r>
              <a:rPr b="0" baseline="30000" i="0" lang="en-US" sz="2200" u="none" cap="none" strike="noStrike">
                <a:solidFill>
                  <a:schemeClr val="dk1"/>
                </a:solidFill>
                <a:latin typeface="Libre Baskerville"/>
                <a:ea typeface="Libre Baskerville"/>
                <a:cs typeface="Libre Baskerville"/>
                <a:sym typeface="Libre Baskerville"/>
              </a:rPr>
              <a:t>t</a:t>
            </a:r>
            <a:r>
              <a:rPr b="0" baseline="30000" i="0" lang="en-US" sz="2400" u="none" cap="none" strike="noStrike">
                <a:solidFill>
                  <a:schemeClr val="dk1"/>
                </a:solidFill>
                <a:latin typeface="Libre Baskerville"/>
                <a:ea typeface="Libre Baskerville"/>
                <a:cs typeface="Libre Baskerville"/>
                <a:sym typeface="Libre Baskerville"/>
              </a:rPr>
              <a:t>h</a:t>
            </a:r>
            <a:r>
              <a:rPr b="0" i="0" lang="en-US" sz="2400" u="none" cap="none" strike="noStrike">
                <a:solidFill>
                  <a:schemeClr val="dk1"/>
                </a:solidFill>
                <a:latin typeface="Libre Baskerville"/>
                <a:ea typeface="Libre Baskerville"/>
                <a:cs typeface="Libre Baskerville"/>
                <a:sym typeface="Libre Baskerville"/>
              </a:rPr>
              <a:t> </a:t>
            </a:r>
            <a:r>
              <a:rPr b="0" i="0" lang="en-US" sz="2200" u="none" cap="none" strike="noStrike">
                <a:solidFill>
                  <a:schemeClr val="dk1"/>
                </a:solidFill>
                <a:latin typeface="Libre Baskerville"/>
                <a:ea typeface="Libre Baskerville"/>
                <a:cs typeface="Libre Baskerville"/>
                <a:sym typeface="Libre Baskerville"/>
              </a:rPr>
              <a:t>1869</a:t>
            </a:r>
          </a:p>
          <a:p>
            <a:pPr indent="0" lvl="1" marL="457200" marR="0" rtl="0" algn="l">
              <a:spcBef>
                <a:spcPts val="0"/>
              </a:spcBef>
              <a:buNone/>
            </a:pPr>
            <a:r>
              <a:t/>
            </a:r>
            <a:endParaRPr b="0" i="0" sz="1800" u="none" cap="none" strike="noStrike">
              <a:solidFill>
                <a:schemeClr val="dk1"/>
              </a:solidFill>
              <a:latin typeface="Libre Baskerville"/>
              <a:ea typeface="Libre Baskerville"/>
              <a:cs typeface="Libre Baskerville"/>
              <a:sym typeface="Libre Baskerville"/>
            </a:endParaRPr>
          </a:p>
        </p:txBody>
      </p:sp>
      <p:pic>
        <p:nvPicPr>
          <p:cNvPr descr="https://historymartinez.files.wordpress.com/2011/08/transcontinental-railroad.jpg" id="124" name="Shape 124">
            <a:hlinkClick r:id="rId3"/>
          </p:cNvPr>
          <p:cNvPicPr preferRelativeResize="0"/>
          <p:nvPr/>
        </p:nvPicPr>
        <p:blipFill rotWithShape="1">
          <a:blip r:embed="rId4">
            <a:alphaModFix/>
          </a:blip>
          <a:srcRect b="11832" l="0" r="0" t="11291"/>
          <a:stretch/>
        </p:blipFill>
        <p:spPr>
          <a:xfrm rot="242143">
            <a:off x="6398900" y="1359356"/>
            <a:ext cx="6355659" cy="3851937"/>
          </a:xfrm>
          <a:prstGeom prst="rect">
            <a:avLst/>
          </a:prstGeom>
          <a:solidFill>
            <a:srgbClr val="ECECEC"/>
          </a:solidFill>
          <a:ln cap="sq" cmpd="sng" w="88900">
            <a:solidFill>
              <a:srgbClr val="FFFFFF"/>
            </a:solidFill>
            <a:prstDash val="solid"/>
            <a:miter lim="800000"/>
            <a:headEnd len="med" w="med" type="none"/>
            <a:tailEnd len="med" w="med" type="none"/>
          </a:ln>
          <a:effectLst>
            <a:outerShdw blurRad="54999" rotWithShape="0" algn="tl" dir="5400000" dist="18000">
              <a:srgbClr val="000000">
                <a:alpha val="40000"/>
              </a:srgbClr>
            </a:outerShdw>
          </a:effectLst>
        </p:spPr>
      </p:pic>
      <p:pic>
        <p:nvPicPr>
          <p:cNvPr id="125" name="Shape 125"/>
          <p:cNvPicPr preferRelativeResize="0"/>
          <p:nvPr/>
        </p:nvPicPr>
        <p:blipFill rotWithShape="1">
          <a:blip r:embed="rId5">
            <a:alphaModFix/>
          </a:blip>
          <a:srcRect b="0" l="0" r="0" t="0"/>
          <a:stretch/>
        </p:blipFill>
        <p:spPr>
          <a:xfrm>
            <a:off x="606766" y="3683680"/>
            <a:ext cx="4934363" cy="3036530"/>
          </a:xfrm>
          <a:prstGeom prst="rect">
            <a:avLst/>
          </a:prstGeom>
          <a:solidFill>
            <a:srgbClr val="ECECEC"/>
          </a:solidFill>
          <a:ln cap="sq" cmpd="sng" w="88900">
            <a:solidFill>
              <a:srgbClr val="FFFFFF"/>
            </a:solidFill>
            <a:prstDash val="solid"/>
            <a:miter lim="800000"/>
            <a:headEnd len="med" w="med" type="none"/>
            <a:tailEnd len="med" w="med" type="none"/>
          </a:ln>
          <a:effectLst>
            <a:outerShdw blurRad="54999" rotWithShape="0" algn="tl" dir="5400000" dist="18000">
              <a:srgbClr val="000000">
                <a:alpha val="40000"/>
              </a:srgbClr>
            </a:outerShdw>
          </a:effectLst>
        </p:spPr>
      </p:pic>
      <p:sp>
        <p:nvSpPr>
          <p:cNvPr id="126" name="Shape 126"/>
          <p:cNvSpPr txBox="1"/>
          <p:nvPr/>
        </p:nvSpPr>
        <p:spPr>
          <a:xfrm>
            <a:off x="538575" y="6066800"/>
            <a:ext cx="7155900" cy="653400"/>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2800">
                <a:solidFill>
                  <a:schemeClr val="dk1"/>
                </a:solidFill>
                <a:latin typeface="Libre Baskerville"/>
                <a:ea typeface="Libre Baskerville"/>
                <a:cs typeface="Libre Baskerville"/>
                <a:sym typeface="Libre Baskerville"/>
              </a:rPr>
              <a:t>Connect America- people, tech, trade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32" name="Shape 132"/>
          <p:cNvPicPr preferRelativeResize="0"/>
          <p:nvPr/>
        </p:nvPicPr>
        <p:blipFill rotWithShape="1">
          <a:blip r:embed="rId3">
            <a:alphaModFix/>
          </a:blip>
          <a:srcRect b="0" l="0" r="0" t="0"/>
          <a:stretch/>
        </p:blipFill>
        <p:spPr>
          <a:xfrm>
            <a:off x="1603716" y="155043"/>
            <a:ext cx="8736037" cy="5819724"/>
          </a:xfrm>
          <a:prstGeom prst="rect">
            <a:avLst/>
          </a:prstGeom>
          <a:noFill/>
          <a:ln>
            <a:noFill/>
          </a:ln>
        </p:spPr>
      </p:pic>
      <p:sp>
        <p:nvSpPr>
          <p:cNvPr id="133" name="Shape 133"/>
          <p:cNvSpPr txBox="1"/>
          <p:nvPr/>
        </p:nvSpPr>
        <p:spPr>
          <a:xfrm>
            <a:off x="789925" y="6175795"/>
            <a:ext cx="10574400" cy="856800"/>
          </a:xfrm>
          <a:prstGeom prst="rect">
            <a:avLst/>
          </a:prstGeom>
          <a:solidFill>
            <a:schemeClr val="lt1"/>
          </a:solidFill>
          <a:ln>
            <a:noFill/>
          </a:ln>
        </p:spPr>
        <p:txBody>
          <a:bodyPr anchorCtr="0" anchor="t" bIns="45700" lIns="91425" rIns="91425" tIns="45700">
            <a:noAutofit/>
          </a:bodyPr>
          <a:lstStyle/>
          <a:p>
            <a:pPr indent="0" lvl="0" marL="0" marR="0" rtl="0" algn="l">
              <a:spcBef>
                <a:spcPts val="0"/>
              </a:spcBef>
              <a:buSzPct val="25000"/>
              <a:buNone/>
            </a:pPr>
            <a:r>
              <a:rPr b="1" lang="en-US" sz="2600">
                <a:solidFill>
                  <a:schemeClr val="dk1"/>
                </a:solidFill>
                <a:latin typeface="Libre Baskerville"/>
                <a:ea typeface="Libre Baskerville"/>
                <a:cs typeface="Libre Baskerville"/>
                <a:sym typeface="Libre Baskerville"/>
              </a:rPr>
              <a:t>Why was their decrease in railroad construction between 1860 and 1865?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pic>
        <p:nvPicPr>
          <p:cNvPr id="139" name="Shape 139"/>
          <p:cNvPicPr preferRelativeResize="0"/>
          <p:nvPr/>
        </p:nvPicPr>
        <p:blipFill rotWithShape="1">
          <a:blip r:embed="rId3">
            <a:alphaModFix/>
          </a:blip>
          <a:srcRect b="0" l="0" r="0" t="0"/>
          <a:stretch/>
        </p:blipFill>
        <p:spPr>
          <a:xfrm>
            <a:off x="134464" y="665910"/>
            <a:ext cx="11896134" cy="56611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145" name="Shape 145"/>
          <p:cNvSpPr/>
          <p:nvPr/>
        </p:nvSpPr>
        <p:spPr>
          <a:xfrm>
            <a:off x="232229" y="203200"/>
            <a:ext cx="11350170" cy="5452012"/>
          </a:xfrm>
          <a:prstGeom prst="cloudCallout">
            <a:avLst>
              <a:gd fmla="val -20833" name="adj1"/>
              <a:gd fmla="val 62500" name="adj2"/>
            </a:avLst>
          </a:prstGeom>
          <a:solidFill>
            <a:srgbClr val="F2F2F2"/>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3200">
              <a:solidFill>
                <a:schemeClr val="lt1"/>
              </a:solidFill>
              <a:latin typeface="Calibri"/>
              <a:ea typeface="Calibri"/>
              <a:cs typeface="Calibri"/>
              <a:sym typeface="Calibri"/>
            </a:endParaRPr>
          </a:p>
          <a:p>
            <a:pPr indent="0" lvl="0" marL="0" marR="0" rtl="0" algn="ctr">
              <a:spcBef>
                <a:spcPts val="0"/>
              </a:spcBef>
              <a:buNone/>
            </a:pPr>
            <a:r>
              <a:t/>
            </a:r>
            <a:endParaRPr b="1" sz="3200">
              <a:solidFill>
                <a:schemeClr val="dk1"/>
              </a:solidFill>
              <a:latin typeface="Libre Baskerville"/>
              <a:ea typeface="Libre Baskerville"/>
              <a:cs typeface="Libre Baskerville"/>
              <a:sym typeface="Libre Baskerville"/>
            </a:endParaRPr>
          </a:p>
          <a:p>
            <a:pPr indent="0" lvl="0" marL="0" marR="0" rtl="0" algn="ctr">
              <a:spcBef>
                <a:spcPts val="0"/>
              </a:spcBef>
              <a:buSzPct val="25000"/>
              <a:buNone/>
            </a:pPr>
            <a:r>
              <a:rPr b="1" lang="en-US" sz="3200">
                <a:solidFill>
                  <a:schemeClr val="dk1"/>
                </a:solidFill>
                <a:latin typeface="Libre Baskerville"/>
                <a:ea typeface="Libre Baskerville"/>
                <a:cs typeface="Libre Baskerville"/>
                <a:sym typeface="Libre Baskerville"/>
              </a:rPr>
              <a:t>Free Write: Pen to paper for 90 seconds</a:t>
            </a:r>
          </a:p>
          <a:p>
            <a:pPr indent="-457200" lvl="0" marL="457200" marR="0" rtl="0" algn="ctr">
              <a:spcBef>
                <a:spcPts val="0"/>
              </a:spcBef>
              <a:buClr>
                <a:schemeClr val="dk1"/>
              </a:buClr>
              <a:buSzPct val="100000"/>
              <a:buFont typeface="Arial"/>
              <a:buChar char="•"/>
            </a:pPr>
            <a:r>
              <a:rPr lang="en-US" sz="3200">
                <a:solidFill>
                  <a:schemeClr val="dk1"/>
                </a:solidFill>
                <a:latin typeface="Libre Baskerville"/>
                <a:ea typeface="Libre Baskerville"/>
                <a:cs typeface="Libre Baskerville"/>
                <a:sym typeface="Libre Baskerville"/>
              </a:rPr>
              <a:t>American ingenuity (creativity in design and invention) is a quality we celebrate in this country. Why are Americans more creative and inventive than other cultures?</a:t>
            </a:r>
          </a:p>
          <a:p>
            <a:pPr indent="0" lvl="0" marL="0" marR="0" rtl="0" algn="ctr">
              <a:spcBef>
                <a:spcPts val="0"/>
              </a:spcBef>
              <a:buNone/>
            </a:pPr>
            <a:r>
              <a:t/>
            </a:r>
            <a:endParaRPr sz="3200">
              <a:solidFill>
                <a:schemeClr val="dk1"/>
              </a:solidFill>
              <a:latin typeface="Libre Baskerville"/>
              <a:ea typeface="Libre Baskerville"/>
              <a:cs typeface="Libre Baskerville"/>
              <a:sym typeface="Libre Baskerville"/>
            </a:endParaRPr>
          </a:p>
          <a:p>
            <a:pPr indent="0" lvl="0" marL="0" marR="0" rtl="0" algn="ctr">
              <a:spcBef>
                <a:spcPts val="0"/>
              </a:spcBef>
              <a:buNone/>
            </a:pPr>
            <a:r>
              <a:t/>
            </a:r>
            <a:endParaRPr b="1" sz="36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idx="12" type="sldNum"/>
          </p:nvPr>
        </p:nvSpPr>
        <p:spPr>
          <a:xfrm>
            <a:off x="8737600" y="6356353"/>
            <a:ext cx="28448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
        <p:nvSpPr>
          <p:cNvPr id="151" name="Shape 151"/>
          <p:cNvSpPr/>
          <p:nvPr/>
        </p:nvSpPr>
        <p:spPr>
          <a:xfrm>
            <a:off x="232229" y="203200"/>
            <a:ext cx="11350170" cy="5452012"/>
          </a:xfrm>
          <a:prstGeom prst="cloudCallout">
            <a:avLst>
              <a:gd fmla="val -20833" name="adj1"/>
              <a:gd fmla="val 62500" name="adj2"/>
            </a:avLst>
          </a:prstGeom>
          <a:solidFill>
            <a:srgbClr val="F2F2F2"/>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3200">
              <a:solidFill>
                <a:schemeClr val="lt1"/>
              </a:solidFill>
              <a:latin typeface="Calibri"/>
              <a:ea typeface="Calibri"/>
              <a:cs typeface="Calibri"/>
              <a:sym typeface="Calibri"/>
            </a:endParaRPr>
          </a:p>
          <a:p>
            <a:pPr indent="0" lvl="0" marL="0" marR="0" rtl="0" algn="ctr">
              <a:spcBef>
                <a:spcPts val="0"/>
              </a:spcBef>
              <a:buNone/>
            </a:pPr>
            <a:r>
              <a:t/>
            </a:r>
            <a:endParaRPr b="1" sz="3200">
              <a:solidFill>
                <a:schemeClr val="dk1"/>
              </a:solidFill>
              <a:latin typeface="Libre Baskerville"/>
              <a:ea typeface="Libre Baskerville"/>
              <a:cs typeface="Libre Baskerville"/>
              <a:sym typeface="Libre Baskerville"/>
            </a:endParaRPr>
          </a:p>
          <a:p>
            <a:pPr indent="0" lvl="0" marL="0" marR="0" rtl="0" algn="ctr">
              <a:spcBef>
                <a:spcPts val="0"/>
              </a:spcBef>
              <a:buSzPct val="25000"/>
              <a:buNone/>
            </a:pPr>
            <a:r>
              <a:rPr b="1" lang="en-US" sz="3200">
                <a:solidFill>
                  <a:schemeClr val="dk1"/>
                </a:solidFill>
                <a:latin typeface="Libre Baskerville"/>
                <a:ea typeface="Libre Baskerville"/>
                <a:cs typeface="Libre Baskerville"/>
                <a:sym typeface="Libre Baskerville"/>
              </a:rPr>
              <a:t>List as many examples of American ingenuity (inventions) as you can think of?</a:t>
            </a:r>
          </a:p>
          <a:p>
            <a:pPr indent="0" lvl="0" marL="0" marR="0" rtl="0" algn="ctr">
              <a:spcBef>
                <a:spcPts val="0"/>
              </a:spcBef>
              <a:buNone/>
            </a:pPr>
            <a:r>
              <a:t/>
            </a:r>
            <a:endParaRPr sz="3200">
              <a:solidFill>
                <a:schemeClr val="dk1"/>
              </a:solidFill>
              <a:latin typeface="Libre Baskerville"/>
              <a:ea typeface="Libre Baskerville"/>
              <a:cs typeface="Libre Baskerville"/>
              <a:sym typeface="Libre Baskerville"/>
            </a:endParaRPr>
          </a:p>
          <a:p>
            <a:pPr indent="0" lvl="0" marL="0" marR="0" rtl="0" algn="ctr">
              <a:spcBef>
                <a:spcPts val="0"/>
              </a:spcBef>
              <a:buNone/>
            </a:pPr>
            <a:r>
              <a:t/>
            </a:r>
            <a:endParaRPr b="1" sz="3600">
              <a:solidFill>
                <a:schemeClr val="dk1"/>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