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4" r:id="rId3"/>
    <p:sldMasterId id="2147483675" r:id="rId4"/>
    <p:sldMasterId id="2147483676" r:id="rId5"/>
    <p:sldMasterId id="214748367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6858000" cx="12192000"/>
  <p:notesSz cx="6858000" cy="9144000"/>
  <p:embeddedFontLst>
    <p:embeddedFont>
      <p:font typeface="Libre Baskerville"/>
      <p:regular r:id="rId22"/>
      <p:bold r:id="rId23"/>
      <p: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font" Target="fonts/LibreBaskerville-regular.fntdata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24" Type="http://schemas.openxmlformats.org/officeDocument/2006/relationships/font" Target="fonts/LibreBaskerville-italic.fntdata"/><Relationship Id="rId12" Type="http://schemas.openxmlformats.org/officeDocument/2006/relationships/slide" Target="slides/slide5.xml"/><Relationship Id="rId23" Type="http://schemas.openxmlformats.org/officeDocument/2006/relationships/font" Target="fonts/LibreBaskervill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609600" y="1600203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3833018" y="-1623215"/>
            <a:ext cx="4525963" cy="10972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 rot="5400000">
            <a:off x="10688637" y="1371603"/>
            <a:ext cx="5851525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3271837" y="-2184396"/>
            <a:ext cx="5851525" cy="1076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descr="Z:\MEDIA\LOGOS\IM FLASH - traditional\IM logo H reversed.png"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112" y="642014"/>
            <a:ext cx="2054696" cy="627836"/>
          </a:xfrm>
          <a:prstGeom prst="rect">
            <a:avLst/>
          </a:prstGeom>
          <a:noFill/>
          <a:ln>
            <a:noFill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01" name="Shape 101"/>
          <p:cNvSpPr/>
          <p:nvPr/>
        </p:nvSpPr>
        <p:spPr>
          <a:xfrm>
            <a:off x="699295" y="6499603"/>
            <a:ext cx="1718733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4" name="Shape 134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descr="Z:\MEDIA\LOGOS\IM FLASH - traditional\IM logo H reversed.png"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5303" y="716370"/>
            <a:ext cx="2054696" cy="627836"/>
          </a:xfrm>
          <a:prstGeom prst="rect">
            <a:avLst/>
          </a:prstGeom>
          <a:noFill/>
          <a:ln>
            <a:noFill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38" name="Shape 138"/>
          <p:cNvSpPr/>
          <p:nvPr/>
        </p:nvSpPr>
        <p:spPr>
          <a:xfrm>
            <a:off x="2438400" y="6721478"/>
            <a:ext cx="2438399" cy="1365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4876800" y="6721478"/>
            <a:ext cx="2438399" cy="1365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7315200" y="6721478"/>
            <a:ext cx="2438399" cy="1365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9753600" y="6721477"/>
            <a:ext cx="2438399" cy="136524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2389716" y="4800600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/>
          <p:nvPr>
            <p:ph idx="2" type="pic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2389716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0" name="Shape 170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812800" y="1600203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8229600" y="1600203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ctrTitle"/>
          </p:nvPr>
        </p:nvSpPr>
        <p:spPr>
          <a:xfrm>
            <a:off x="914400" y="2130427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1828800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:\MEDIA\LOGOS\IM FLASH - traditional\IM logo H reversed.png" id="42" name="Shape 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112" y="642014"/>
            <a:ext cx="2054696" cy="627836"/>
          </a:xfrm>
          <a:prstGeom prst="rect">
            <a:avLst/>
          </a:prstGeom>
          <a:noFill/>
          <a:ln>
            <a:noFill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963083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09600" y="153511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609600" y="2174875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3" type="body"/>
          </p:nvPr>
        </p:nvSpPr>
        <p:spPr>
          <a:xfrm>
            <a:off x="6193369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4" type="body"/>
          </p:nvPr>
        </p:nvSpPr>
        <p:spPr>
          <a:xfrm>
            <a:off x="6193369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609602" y="273050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766732" y="273053"/>
            <a:ext cx="6815666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93939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09600" y="1600203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311900"/>
            <a:ext cx="12192000" cy="546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:\MEDIA\LOGOS\IM FLASH - traditional\IM logo H bw.png" id="88" name="Shape 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66411" y="6386892"/>
            <a:ext cx="1144587" cy="37056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/>
          <p:nvPr/>
        </p:nvSpPr>
        <p:spPr>
          <a:xfrm>
            <a:off x="699295" y="6499603"/>
            <a:ext cx="1718733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</a:t>
            </a:r>
          </a:p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25" name="Shape 125"/>
          <p:cNvSpPr/>
          <p:nvPr/>
        </p:nvSpPr>
        <p:spPr>
          <a:xfrm>
            <a:off x="2438400" y="6721478"/>
            <a:ext cx="2438399" cy="1365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4876800" y="6721478"/>
            <a:ext cx="2438399" cy="1365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7315200" y="6721478"/>
            <a:ext cx="2438399" cy="1365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9753600" y="6721477"/>
            <a:ext cx="2438399" cy="136524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0608735" y="6675436"/>
            <a:ext cx="1718733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CONFIDENTIAL</a:t>
            </a:r>
          </a:p>
        </p:txBody>
      </p:sp>
      <p:pic>
        <p:nvPicPr>
          <p:cNvPr descr="Z:\MEDIA\LOGOS\IM FLASH - traditional\IM Flash Logo H blue with tag.png" id="130" name="Shape 1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9531" y="6299555"/>
            <a:ext cx="1442033" cy="47871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1414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-22577" y="6208716"/>
            <a:ext cx="12214576" cy="573086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544297" y="6298287"/>
            <a:ext cx="383917" cy="43045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descr="Z:\MEDIA\LOGOS\IM FLASH - traditional\IM Flash Logo H blue with tag.png" id="166" name="Shape 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9531" y="6274153"/>
            <a:ext cx="1442033" cy="47871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/>
          <p:nvPr/>
        </p:nvSpPr>
        <p:spPr>
          <a:xfrm>
            <a:off x="5440185" y="6380958"/>
            <a:ext cx="128904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CONFIDENTIAL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3"/>
    <p:sldLayoutId id="2147483670" r:id="rId4"/>
    <p:sldLayoutId id="2147483671" r:id="rId5"/>
    <p:sldLayoutId id="2147483672" r:id="rId6"/>
    <p:sldLayoutId id="214748367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google.com/url?sa=i&amp;rct=j&amp;q=&amp;esrc=s&amp;source=images&amp;cd=&amp;cad=rja&amp;uact=8&amp;ved=0ahUKEwistKWl8avUAhXoy1QKHYtLChYQjRwIBw&amp;url=http%3A%2F%2Fstudy.com%2Facademy%2Flesson%2Fchild-labor-in-the-gilded-age.html&amp;psig=AFQjCNGjQDtyt9RMN7BeD2Y2oxZkhwd-wA&amp;ust=1496930082962625" TargetMode="External"/><Relationship Id="rId4" Type="http://schemas.openxmlformats.org/officeDocument/2006/relationships/image" Target="../media/image20.jpg"/><Relationship Id="rId5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google.com/url?sa=i&amp;rct=j&amp;q=&amp;esrc=s&amp;source=images&amp;cd=&amp;cad=rja&amp;uact=8&amp;ved=0ahUKEwjXxYK37avUAhXmrVQKHejXB-AQjRwIBw&amp;url=http%3A%2F%2Ftheapartment.globalenergyfuels.net%2F11787-tenement-apartments&amp;psig=AFQjCNE0tn3Bodg5tUAJBzmyJSlCrwprNw&amp;ust=1496929051391266" TargetMode="External"/><Relationship Id="rId4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google.com/url?sa=i&amp;rct=j&amp;q=&amp;esrc=s&amp;source=images&amp;cd=&amp;cad=rja&amp;uact=8&amp;ved=0ahUKEwiRl9jG7avUAhXpy1QKHdhkCKQQjRwIBw&amp;url=https%3A%2F%2Fcapturingmoments2.wordpress.com%2Ftenement-housing%2F&amp;psig=AFQjCNE0tn3Bodg5tUAJBzmyJSlCrwprNw&amp;ust=1496929051391266" TargetMode="External"/><Relationship Id="rId4" Type="http://schemas.openxmlformats.org/officeDocument/2006/relationships/image" Target="../media/image8.jp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92" name="Shape 192"/>
          <p:cNvSpPr txBox="1"/>
          <p:nvPr/>
        </p:nvSpPr>
        <p:spPr>
          <a:xfrm>
            <a:off x="119079" y="180621"/>
            <a:ext cx="7520585" cy="584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Starter</a:t>
            </a:r>
            <a:r>
              <a:rPr b="0" i="0" lang="en-US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 </a:t>
            </a:r>
            <a:r>
              <a:rPr b="0" i="0" lang="en-US" sz="3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Match the term to the definition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119079" y="1052779"/>
            <a:ext cx="4445820" cy="24314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rabicPeriod"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Monopoly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rabicPeriod"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Capitalism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rabicPeriod"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Vertical Integration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rabicPeriod"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Horizontal Integration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5012812" y="1068983"/>
            <a:ext cx="6771147" cy="39703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lphaUcPeriod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complete ownership or control of the entire supply of goods or services in a certain market.</a:t>
            </a:r>
          </a:p>
          <a:p>
            <a:pPr indent="-514350" lvl="0" marL="5143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lphaUcPeriod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one company owns two or more steps on the production path or supply chain</a:t>
            </a:r>
          </a:p>
          <a:p>
            <a:pPr indent="-514350" lvl="0" marL="5143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lphaUcPeriod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Economic system with private ownership in the free market.</a:t>
            </a:r>
          </a:p>
          <a:p>
            <a:pPr indent="-514350" lvl="0" marL="5143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lphaUcPeriod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Ownership of several companies that make the same product.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526" y="1703039"/>
            <a:ext cx="7830948" cy="4059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09457" y="1703039"/>
            <a:ext cx="3718736" cy="317641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497624" y="6177800"/>
            <a:ext cx="115854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problem of the Gilded Age are revealed in these charts</a:t>
            </a:r>
          </a:p>
        </p:txBody>
      </p:sp>
      <p:sp>
        <p:nvSpPr>
          <p:cNvPr id="264" name="Shape 264"/>
          <p:cNvSpPr txBox="1"/>
          <p:nvPr>
            <p:ph type="title"/>
          </p:nvPr>
        </p:nvSpPr>
        <p:spPr>
          <a:xfrm>
            <a:off x="167146" y="92351"/>
            <a:ext cx="6558118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Working Conditions: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9372" y="263648"/>
            <a:ext cx="7705969" cy="573666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292421" y="5784871"/>
            <a:ext cx="5142523" cy="9541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Describe the two boys in the picture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5691675" y="6000325"/>
            <a:ext cx="65004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Describe conditions of the factory.</a:t>
            </a:r>
          </a:p>
        </p:txBody>
      </p:sp>
      <p:sp>
        <p:nvSpPr>
          <p:cNvPr id="273" name="Shape 273"/>
          <p:cNvSpPr txBox="1"/>
          <p:nvPr>
            <p:ph type="title"/>
          </p:nvPr>
        </p:nvSpPr>
        <p:spPr>
          <a:xfrm>
            <a:off x="167146" y="92351"/>
            <a:ext cx="4906298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Working Conditions: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79" name="Shape 279"/>
          <p:cNvSpPr txBox="1"/>
          <p:nvPr>
            <p:ph type="title"/>
          </p:nvPr>
        </p:nvSpPr>
        <p:spPr>
          <a:xfrm>
            <a:off x="167146" y="92351"/>
            <a:ext cx="4906298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Working Conditions:</a:t>
            </a:r>
          </a:p>
        </p:txBody>
      </p:sp>
      <p:pic>
        <p:nvPicPr>
          <p:cNvPr descr="Image result for child labor during the gilded age" id="280" name="Shape 28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6065" y="1404058"/>
            <a:ext cx="5029199" cy="492803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240472" y="6027525"/>
            <a:ext cx="62754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Describe conditions in industry?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4046" y="835750"/>
            <a:ext cx="4105275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3975" y="362946"/>
            <a:ext cx="6205017" cy="522870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124399" y="6094750"/>
            <a:ext cx="118032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problems of the Gilded Age are revealed in this data set?</a:t>
            </a:r>
          </a:p>
        </p:txBody>
      </p:sp>
      <p:sp>
        <p:nvSpPr>
          <p:cNvPr id="290" name="Shape 290"/>
          <p:cNvSpPr txBox="1"/>
          <p:nvPr>
            <p:ph type="title"/>
          </p:nvPr>
        </p:nvSpPr>
        <p:spPr>
          <a:xfrm>
            <a:off x="0" y="182880"/>
            <a:ext cx="4994788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Working Conditions: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167146" y="92351"/>
            <a:ext cx="11159615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PROBLEMS FOR WORKERS: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167150" y="1364575"/>
            <a:ext cx="6366300" cy="384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WORKER ABUSES: “Wage Slaves”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Underpaid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Over worked</a:t>
            </a:r>
          </a:p>
          <a:p>
            <a:pPr indent="-457200" lvl="1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12 hours a day, 6 days a week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Child labor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Unsafe conditions</a:t>
            </a:r>
          </a:p>
          <a:p>
            <a:pPr indent="-457200" lvl="1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Pittsburgh 1906-1907</a:t>
            </a: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195 deaths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167150" y="5563655"/>
            <a:ext cx="6366300" cy="9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Example: Triangle Shirtwaist Factory Fire</a:t>
            </a: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09195">
            <a:off x="6502587" y="2203507"/>
            <a:ext cx="5693946" cy="3219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00" name="Shape 200"/>
          <p:cNvSpPr txBox="1"/>
          <p:nvPr/>
        </p:nvSpPr>
        <p:spPr>
          <a:xfrm>
            <a:off x="0" y="0"/>
            <a:ext cx="1419435" cy="584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Starter: </a:t>
            </a:r>
          </a:p>
        </p:txBody>
      </p:sp>
      <p:pic>
        <p:nvPicPr>
          <p:cNvPr descr="https://lh4.googleusercontent.com/Od03dxC2DuFu757e2lhsFErU09wQ7ygF0gTEG7Fl3gAhJlM9AdkywB8-FVk5RZrmZZb2rREwwZAJGPuE3rqR5E9KMTGD6FFk_v2ajectsIiLfNeUzR9Ebah6ZO8UOLm9QI6Qq8Yc6FX0BUivjA" id="201" name="Shape 201"/>
          <p:cNvPicPr preferRelativeResize="0"/>
          <p:nvPr/>
        </p:nvPicPr>
        <p:blipFill rotWithShape="1">
          <a:blip r:embed="rId3">
            <a:alphaModFix/>
          </a:blip>
          <a:srcRect b="1538" l="0" r="4426" t="1"/>
          <a:stretch/>
        </p:blipFill>
        <p:spPr>
          <a:xfrm>
            <a:off x="0" y="457145"/>
            <a:ext cx="7634513" cy="640085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7291556" y="887583"/>
            <a:ext cx="4900444" cy="53553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did most U.S. railroads exist in 1870? Why? 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two railroads were the first to connect the East Coast and the West Coast? 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zones were adopted by railroads in 1883. How does the map help explain why this happened when it did? 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500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which haul would a farmer probably receive the best price, Fort Worth to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Paso, or Fort Worth to Memphis? Why?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1117600" y="219184"/>
            <a:ext cx="10191136" cy="39230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648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Living and Working Conditions in the Gilded Age</a:t>
            </a:r>
            <a:br>
              <a:rPr b="1" i="0" lang="en-US" sz="648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b="7610" l="0" r="0" t="0"/>
          <a:stretch/>
        </p:blipFill>
        <p:spPr>
          <a:xfrm>
            <a:off x="3098800" y="2972092"/>
            <a:ext cx="6096000" cy="3625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968" y="422029"/>
            <a:ext cx="7458849" cy="476894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3516825" y="5833125"/>
            <a:ext cx="66381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Describe the trend in this graph</a:t>
            </a: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4178" y="422029"/>
            <a:ext cx="4020844" cy="495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3516825" y="5833125"/>
            <a:ext cx="63114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Describe the trend in this graph</a:t>
            </a: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237" y="650997"/>
            <a:ext cx="9778661" cy="4610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167146" y="92351"/>
            <a:ext cx="11159615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URBANIZATION:  </a:t>
            </a:r>
            <a:r>
              <a:rPr b="1" i="0" lang="en-US" sz="44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farms</a:t>
            </a: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to the </a:t>
            </a:r>
            <a:r>
              <a:rPr b="1" i="0" lang="en-US" sz="4400" u="sng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factories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167151" y="1421025"/>
            <a:ext cx="8572500" cy="138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1900= 10 million farmers, 18 million others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1920=10 million farmers, 30 million others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167150" y="2991800"/>
            <a:ext cx="8743500" cy="138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Overcrowded cities- (immigrants)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 cities with million + people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NY 2</a:t>
            </a:r>
            <a:r>
              <a:rPr b="1" baseline="30000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nd</a:t>
            </a: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biggest city in world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167151" y="4717000"/>
            <a:ext cx="5213400" cy="181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Tenement housing: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Overcrowded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Unsanitary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Run down</a:t>
            </a:r>
          </a:p>
        </p:txBody>
      </p:sp>
      <p:sp>
        <p:nvSpPr>
          <p:cNvPr id="230" name="Shape 230"/>
          <p:cNvSpPr/>
          <p:nvPr/>
        </p:nvSpPr>
        <p:spPr>
          <a:xfrm>
            <a:off x="12118471" y="1195694"/>
            <a:ext cx="5609399" cy="49773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2F2F2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“All the fresh air that enters these stairs comes from the hall-door that is forever slamming… . The sinks are in the hallway, that all tenants may have access — and all be poisoned alike by the summer stenches… . Here is a door. Listen! That slow, hacking cough, that tiny helpless wail — what do they mean? The child is dying of measles..”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b="0" l="19808" r="18888" t="0"/>
          <a:stretch/>
        </p:blipFill>
        <p:spPr>
          <a:xfrm>
            <a:off x="103942" y="1942176"/>
            <a:ext cx="3759199" cy="490568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76442" y="2036518"/>
            <a:ext cx="6308988" cy="47170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38" name="Shape 238"/>
          <p:cNvSpPr/>
          <p:nvPr/>
        </p:nvSpPr>
        <p:spPr>
          <a:xfrm>
            <a:off x="6341805" y="250721"/>
            <a:ext cx="5850193" cy="3996812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2F2F2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“All the fresh air that enters these stairs comes from the hall-door that is forever slamming… . The sinks are in the hallway, that all tenants may have access — and all be poisoned alike by the summer stenches… . Here is a door. Listen! That slow, hacking cough, that tiny helpless wail — what do they mean? The child is dying of measles..” </a:t>
            </a:r>
          </a:p>
        </p:txBody>
      </p:sp>
      <p:sp>
        <p:nvSpPr>
          <p:cNvPr id="239" name="Shape 239"/>
          <p:cNvSpPr txBox="1"/>
          <p:nvPr>
            <p:ph type="title"/>
          </p:nvPr>
        </p:nvSpPr>
        <p:spPr>
          <a:xfrm>
            <a:off x="167146" y="92351"/>
            <a:ext cx="6558118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TENEMENT HOUSING: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45" name="Shape 245"/>
          <p:cNvSpPr txBox="1"/>
          <p:nvPr>
            <p:ph type="title"/>
          </p:nvPr>
        </p:nvSpPr>
        <p:spPr>
          <a:xfrm>
            <a:off x="167146" y="92351"/>
            <a:ext cx="6558118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TENEMENT HOUSING:</a:t>
            </a:r>
          </a:p>
        </p:txBody>
      </p:sp>
      <p:pic>
        <p:nvPicPr>
          <p:cNvPr descr="Image result for tenement housing" id="246" name="Shape 24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980" y="2331466"/>
            <a:ext cx="5914103" cy="442196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3370007" y="737418"/>
            <a:ext cx="9057967" cy="448351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2F2F2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message came one day last spring summoning me to a Mott Street tenement in which lay a child dying from some unknown disease. With the 'charity doctor' I found the patient on the top floor stretched upon two chairs in a dreadfully stifling room. She was gasping in the agony of peritonitis that had already written its death-sentence on her wan and pinched face. A glance around the wretched room left no doubt as to the cause of the child's condition. 'Improper nourishment', said the doctor, which, translated to suit the place, meant starvation.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53" name="Shape 253"/>
          <p:cNvSpPr txBox="1"/>
          <p:nvPr>
            <p:ph type="title"/>
          </p:nvPr>
        </p:nvSpPr>
        <p:spPr>
          <a:xfrm>
            <a:off x="167146" y="92351"/>
            <a:ext cx="6558118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TENEMENT HOUSING:</a:t>
            </a:r>
          </a:p>
        </p:txBody>
      </p:sp>
      <p:pic>
        <p:nvPicPr>
          <p:cNvPr descr="Image result for tenement housing" id="254" name="Shape 25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154" y="1607574"/>
            <a:ext cx="5428768" cy="407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64826" y="1535008"/>
            <a:ext cx="5714999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M Flash Dark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M Flash Brigh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IM Flash Valu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