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662" r:id="rId2"/>
    <p:sldMasterId id="2147483668" r:id="rId3"/>
    <p:sldMasterId id="2147483686" r:id="rId4"/>
  </p:sldMasterIdLst>
  <p:notesMasterIdLst>
    <p:notesMasterId r:id="rId17"/>
  </p:notesMasterIdLst>
  <p:sldIdLst>
    <p:sldId id="308" r:id="rId5"/>
    <p:sldId id="281" r:id="rId6"/>
    <p:sldId id="301" r:id="rId7"/>
    <p:sldId id="309" r:id="rId8"/>
    <p:sldId id="304" r:id="rId9"/>
    <p:sldId id="334" r:id="rId10"/>
    <p:sldId id="328" r:id="rId11"/>
    <p:sldId id="335" r:id="rId12"/>
    <p:sldId id="331" r:id="rId13"/>
    <p:sldId id="333" r:id="rId14"/>
    <p:sldId id="322" r:id="rId15"/>
    <p:sldId id="31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2" autoAdjust="0"/>
    <p:restoredTop sz="94660"/>
  </p:normalViewPr>
  <p:slideViewPr>
    <p:cSldViewPr snapToGrid="0">
      <p:cViewPr varScale="1">
        <p:scale>
          <a:sx n="69" d="100"/>
          <a:sy n="69" d="100"/>
        </p:scale>
        <p:origin x="85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0D4412-81F2-4C72-A18C-639E2438977D}" type="doc">
      <dgm:prSet loTypeId="urn:microsoft.com/office/officeart/2005/8/layout/default#1" loCatId="list" qsTypeId="urn:microsoft.com/office/officeart/2005/8/quickstyle/simple1" qsCatId="simple" csTypeId="urn:microsoft.com/office/officeart/2005/8/colors/accent0_3" csCatId="mainScheme" phldr="1"/>
      <dgm:spPr/>
      <dgm:t>
        <a:bodyPr/>
        <a:lstStyle/>
        <a:p>
          <a:endParaRPr lang="en-US"/>
        </a:p>
      </dgm:t>
    </dgm:pt>
    <dgm:pt modelId="{EF600DBC-D389-4DDC-A1C3-2798FF456D54}" type="pres">
      <dgm:prSet presAssocID="{770D4412-81F2-4C72-A18C-639E2438977D}" presName="diagram" presStyleCnt="0">
        <dgm:presLayoutVars>
          <dgm:dir/>
          <dgm:resizeHandles val="exact"/>
        </dgm:presLayoutVars>
      </dgm:prSet>
      <dgm:spPr/>
      <dgm:t>
        <a:bodyPr/>
        <a:lstStyle/>
        <a:p>
          <a:endParaRPr lang="en-US"/>
        </a:p>
      </dgm:t>
    </dgm:pt>
  </dgm:ptLst>
  <dgm:cxnLst>
    <dgm:cxn modelId="{52B9F36C-B807-4CC2-821A-A5638690BDAC}" type="presOf" srcId="{770D4412-81F2-4C72-A18C-639E2438977D}" destId="{EF600DBC-D389-4DDC-A1C3-2798FF456D54}" srcOrd="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02474-3819-4CC0-9F4D-94B3EBC18B91}" type="datetimeFigureOut">
              <a:rPr lang="en-US" smtClean="0"/>
              <a:t>10/11/2017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3523A-F5CF-49E1-A150-1F6753230545}" type="slidenum">
              <a:rPr lang="en-US" smtClean="0"/>
              <a:t>‹#›</a:t>
            </a:fld>
            <a:endParaRPr lang="en-US" dirty="0"/>
          </a:p>
        </p:txBody>
      </p:sp>
    </p:spTree>
    <p:extLst>
      <p:ext uri="{BB962C8B-B14F-4D97-AF65-F5344CB8AC3E}">
        <p14:creationId xmlns:p14="http://schemas.microsoft.com/office/powerpoint/2010/main" val="3497771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t>‹#›</a:t>
            </a:fld>
            <a:endParaRPr lang="en-US" dirty="0"/>
          </a:p>
        </p:txBody>
      </p:sp>
      <p:pic>
        <p:nvPicPr>
          <p:cNvPr id="8" name="Picture 2" descr="Z:\MEDIA\LOGOS\IM FLASH - traditional\IM logo H reversed.png"/>
          <p:cNvPicPr>
            <a:picLocks noChangeAspect="1" noChangeArrowheads="1"/>
          </p:cNvPicPr>
          <p:nvPr userDrawn="1"/>
        </p:nvPicPr>
        <p:blipFill>
          <a:blip r:embed="rId3" cstate="print"/>
          <a:srcRect/>
          <a:stretch>
            <a:fillRect/>
          </a:stretch>
        </p:blipFill>
        <p:spPr bwMode="auto">
          <a:xfrm>
            <a:off x="992112" y="642014"/>
            <a:ext cx="2054697" cy="627836"/>
          </a:xfrm>
          <a:prstGeom prst="rect">
            <a:avLst/>
          </a:prstGeom>
          <a:noFill/>
          <a:effectLst>
            <a:outerShdw blurRad="50800" dist="38100" dir="2700000" algn="tl" rotWithShape="0">
              <a:prstClr val="black">
                <a:alpha val="40000"/>
              </a:prstClr>
            </a:outerShdw>
          </a:effectLst>
        </p:spPr>
      </p:pic>
      <p:sp>
        <p:nvSpPr>
          <p:cNvPr id="10" name="Rectangle 11"/>
          <p:cNvSpPr>
            <a:spLocks noChangeArrowheads="1"/>
          </p:cNvSpPr>
          <p:nvPr userDrawn="1"/>
        </p:nvSpPr>
        <p:spPr bwMode="auto">
          <a:xfrm>
            <a:off x="699295" y="6499604"/>
            <a:ext cx="1718733" cy="228600"/>
          </a:xfrm>
          <a:prstGeom prst="rect">
            <a:avLst/>
          </a:prstGeom>
          <a:noFill/>
          <a:ln w="9525">
            <a:noFill/>
            <a:miter lim="800000"/>
            <a:headEnd/>
            <a:tailEnd/>
          </a:ln>
          <a:effectLst/>
        </p:spPr>
        <p:txBody>
          <a:bodyPr/>
          <a:lstStyle/>
          <a:p>
            <a:pPr eaLnBrk="0" hangingPunct="0">
              <a:defRPr/>
            </a:pPr>
            <a:r>
              <a:rPr lang="en-US" sz="900" dirty="0">
                <a:solidFill>
                  <a:schemeClr val="bg1"/>
                </a:solidFill>
                <a:cs typeface="Arial" charset="0"/>
              </a:rPr>
              <a:t>CONFIDENTIAL</a:t>
            </a:r>
            <a:endParaRPr lang="en-US" sz="1200" dirty="0">
              <a:solidFill>
                <a:schemeClr val="bg1"/>
              </a:solidFill>
              <a:cs typeface="Arial" charset="0"/>
            </a:endParaRPr>
          </a:p>
        </p:txBody>
      </p:sp>
    </p:spTree>
    <p:extLst>
      <p:ext uri="{BB962C8B-B14F-4D97-AF65-F5344CB8AC3E}">
        <p14:creationId xmlns:p14="http://schemas.microsoft.com/office/powerpoint/2010/main" val="392692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3410799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155842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3924199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1371356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835757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3175532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FC44BE-2A74-430A-8BDA-F782C17180E7}" type="datetime1">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2" descr="Z:\MEDIA\LOGOS\IM FLASH - traditional\IM logo H reversed.png"/>
          <p:cNvPicPr>
            <a:picLocks noChangeAspect="1" noChangeArrowheads="1"/>
          </p:cNvPicPr>
          <p:nvPr userDrawn="1"/>
        </p:nvPicPr>
        <p:blipFill>
          <a:blip r:embed="rId3" cstate="print"/>
          <a:srcRect/>
          <a:stretch>
            <a:fillRect/>
          </a:stretch>
        </p:blipFill>
        <p:spPr bwMode="auto">
          <a:xfrm>
            <a:off x="992112" y="642014"/>
            <a:ext cx="2054697" cy="627836"/>
          </a:xfrm>
          <a:prstGeom prst="rect">
            <a:avLst/>
          </a:prstGeom>
          <a:no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58719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2996851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pPr/>
              <a:t>‹#›</a:t>
            </a:fld>
            <a:endParaRPr lang="en-US" dirty="0"/>
          </a:p>
        </p:txBody>
      </p:sp>
    </p:spTree>
    <p:extLst>
      <p:ext uri="{BB962C8B-B14F-4D97-AF65-F5344CB8AC3E}">
        <p14:creationId xmlns:p14="http://schemas.microsoft.com/office/powerpoint/2010/main" val="417617159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298939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1390412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38989E-9B82-4FA9-B61D-391DBD94294F}" type="slidenum">
              <a:rPr lang="en-US" smtClean="0"/>
              <a:pPr/>
              <a:t>‹#›</a:t>
            </a:fld>
            <a:endParaRPr lang="en-US" dirty="0"/>
          </a:p>
        </p:txBody>
      </p:sp>
    </p:spTree>
    <p:extLst>
      <p:ext uri="{BB962C8B-B14F-4D97-AF65-F5344CB8AC3E}">
        <p14:creationId xmlns:p14="http://schemas.microsoft.com/office/powerpoint/2010/main" val="343999664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1142614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1853803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8989E-9B82-4FA9-B61D-391DBD94294F}" type="slidenum">
              <a:rPr lang="en-US" smtClean="0"/>
              <a:pPr/>
              <a:t>‹#›</a:t>
            </a:fld>
            <a:endParaRPr lang="en-US" dirty="0"/>
          </a:p>
        </p:txBody>
      </p:sp>
    </p:spTree>
    <p:extLst>
      <p:ext uri="{BB962C8B-B14F-4D97-AF65-F5344CB8AC3E}">
        <p14:creationId xmlns:p14="http://schemas.microsoft.com/office/powerpoint/2010/main" val="281238226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8989E-9B82-4FA9-B61D-391DBD94294F}" type="slidenum">
              <a:rPr lang="en-US" smtClean="0"/>
              <a:pPr/>
              <a:t>‹#›</a:t>
            </a:fld>
            <a:endParaRPr lang="en-US" dirty="0"/>
          </a:p>
        </p:txBody>
      </p:sp>
    </p:spTree>
    <p:extLst>
      <p:ext uri="{BB962C8B-B14F-4D97-AF65-F5344CB8AC3E}">
        <p14:creationId xmlns:p14="http://schemas.microsoft.com/office/powerpoint/2010/main" val="331644650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pPr/>
              <a:t>‹#›</a:t>
            </a:fld>
            <a:endParaRPr lang="en-US" dirty="0"/>
          </a:p>
        </p:txBody>
      </p:sp>
    </p:spTree>
    <p:extLst>
      <p:ext uri="{BB962C8B-B14F-4D97-AF65-F5344CB8AC3E}">
        <p14:creationId xmlns:p14="http://schemas.microsoft.com/office/powerpoint/2010/main" val="143769387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pPr/>
              <a:t>‹#›</a:t>
            </a:fld>
            <a:endParaRPr lang="en-US" dirty="0"/>
          </a:p>
        </p:txBody>
      </p:sp>
    </p:spTree>
    <p:extLst>
      <p:ext uri="{BB962C8B-B14F-4D97-AF65-F5344CB8AC3E}">
        <p14:creationId xmlns:p14="http://schemas.microsoft.com/office/powerpoint/2010/main" val="294323467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318093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186666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272689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t>‹#›</a:t>
            </a:fld>
            <a:endParaRPr lang="en-US" dirty="0"/>
          </a:p>
        </p:txBody>
      </p:sp>
      <p:pic>
        <p:nvPicPr>
          <p:cNvPr id="8" name="Picture 2" descr="Z:\MEDIA\LOGOS\IM FLASH - traditional\IM logo H reversed.png"/>
          <p:cNvPicPr>
            <a:picLocks noChangeAspect="1" noChangeArrowheads="1"/>
          </p:cNvPicPr>
          <p:nvPr userDrawn="1"/>
        </p:nvPicPr>
        <p:blipFill>
          <a:blip r:embed="rId3" cstate="print"/>
          <a:srcRect/>
          <a:stretch>
            <a:fillRect/>
          </a:stretch>
        </p:blipFill>
        <p:spPr bwMode="auto">
          <a:xfrm>
            <a:off x="9375303" y="716370"/>
            <a:ext cx="2054697" cy="627836"/>
          </a:xfrm>
          <a:prstGeom prst="rect">
            <a:avLst/>
          </a:prstGeom>
          <a:noFill/>
          <a:effectLst>
            <a:outerShdw blurRad="50800" dist="38100" dir="2700000" algn="tl" rotWithShape="0">
              <a:prstClr val="black">
                <a:alpha val="40000"/>
              </a:prstClr>
            </a:outerShdw>
          </a:effectLst>
        </p:spPr>
      </p:pic>
      <p:sp>
        <p:nvSpPr>
          <p:cNvPr id="9" name="Rectangle 8"/>
          <p:cNvSpPr/>
          <p:nvPr userDrawn="1"/>
        </p:nvSpPr>
        <p:spPr>
          <a:xfrm>
            <a:off x="2438400" y="6721478"/>
            <a:ext cx="2438400" cy="1365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a:off x="4876800" y="6721478"/>
            <a:ext cx="2438400" cy="1365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7315200" y="6721478"/>
            <a:ext cx="2438400" cy="1365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a:off x="9753600" y="6721477"/>
            <a:ext cx="2438400" cy="136525"/>
          </a:xfrm>
          <a:prstGeom prst="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1917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1946871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304021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38989E-9B82-4FA9-B61D-391DBD94294F}" type="slidenum">
              <a:rPr lang="en-US" smtClean="0"/>
              <a:t>‹#›</a:t>
            </a:fld>
            <a:endParaRPr lang="en-US" dirty="0"/>
          </a:p>
        </p:txBody>
      </p:sp>
    </p:spTree>
    <p:extLst>
      <p:ext uri="{BB962C8B-B14F-4D97-AF65-F5344CB8AC3E}">
        <p14:creationId xmlns:p14="http://schemas.microsoft.com/office/powerpoint/2010/main" val="1409464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3.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3.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0" y="6311900"/>
            <a:ext cx="121920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Z:\MEDIA\LOGOS\IM FLASH - traditional\IM logo H b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66412" y="6386892"/>
            <a:ext cx="1144588" cy="3705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Rectangle 11"/>
          <p:cNvSpPr>
            <a:spLocks noChangeArrowheads="1"/>
          </p:cNvSpPr>
          <p:nvPr/>
        </p:nvSpPr>
        <p:spPr bwMode="auto">
          <a:xfrm>
            <a:off x="699295" y="6499604"/>
            <a:ext cx="1718733" cy="228600"/>
          </a:xfrm>
          <a:prstGeom prst="rect">
            <a:avLst/>
          </a:prstGeom>
          <a:noFill/>
          <a:ln w="9525">
            <a:noFill/>
            <a:miter lim="800000"/>
            <a:headEnd/>
            <a:tailEnd/>
          </a:ln>
          <a:effectLst/>
        </p:spPr>
        <p:txBody>
          <a:bodyPr/>
          <a:lstStyle/>
          <a:p>
            <a:pPr eaLnBrk="0" hangingPunct="0">
              <a:defRPr/>
            </a:pPr>
            <a:r>
              <a:rPr lang="en-US" sz="900" dirty="0">
                <a:solidFill>
                  <a:schemeClr val="bg1"/>
                </a:solidFill>
                <a:cs typeface="Arial" charset="0"/>
              </a:rPr>
              <a:t>CONFIDENTIAL</a:t>
            </a:r>
            <a:endParaRPr lang="en-US" sz="1200" dirty="0">
              <a:solidFill>
                <a:schemeClr val="bg1"/>
              </a:solidFill>
              <a:cs typeface="Arial" charset="0"/>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8989E-9B82-4FA9-B61D-391DBD94294F}" type="slidenum">
              <a:rPr lang="en-US" smtClean="0"/>
              <a:pPr/>
              <a:t>‹#›</a:t>
            </a:fld>
            <a:endParaRPr lang="en-US" dirty="0"/>
          </a:p>
        </p:txBody>
      </p:sp>
    </p:spTree>
    <p:extLst>
      <p:ext uri="{BB962C8B-B14F-4D97-AF65-F5344CB8AC3E}">
        <p14:creationId xmlns:p14="http://schemas.microsoft.com/office/powerpoint/2010/main" val="21973707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989E-9B82-4FA9-B61D-391DBD94294F}" type="slidenum">
              <a:rPr lang="en-US" smtClean="0"/>
              <a:t>‹#›</a:t>
            </a:fld>
            <a:endParaRPr lang="en-US" dirty="0"/>
          </a:p>
        </p:txBody>
      </p:sp>
      <p:sp>
        <p:nvSpPr>
          <p:cNvPr id="11" name="Rectangle 10"/>
          <p:cNvSpPr/>
          <p:nvPr/>
        </p:nvSpPr>
        <p:spPr>
          <a:xfrm>
            <a:off x="2438400" y="6721478"/>
            <a:ext cx="2438400" cy="1365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a:off x="4876800" y="6721478"/>
            <a:ext cx="2438400" cy="1365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p:nvSpPr>
        <p:spPr>
          <a:xfrm>
            <a:off x="7315200" y="6721478"/>
            <a:ext cx="2438400" cy="1365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p:nvSpPr>
        <p:spPr>
          <a:xfrm>
            <a:off x="9753600" y="6721477"/>
            <a:ext cx="2438400" cy="136525"/>
          </a:xfrm>
          <a:prstGeom prst="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a:spLocks noChangeArrowheads="1"/>
          </p:cNvSpPr>
          <p:nvPr/>
        </p:nvSpPr>
        <p:spPr bwMode="auto">
          <a:xfrm>
            <a:off x="10608735" y="6675437"/>
            <a:ext cx="1718733" cy="228600"/>
          </a:xfrm>
          <a:prstGeom prst="rect">
            <a:avLst/>
          </a:prstGeom>
          <a:noFill/>
          <a:ln w="9525">
            <a:noFill/>
            <a:miter lim="800000"/>
            <a:headEnd/>
            <a:tailEnd/>
          </a:ln>
          <a:effectLst/>
        </p:spPr>
        <p:txBody>
          <a:bodyPr/>
          <a:lstStyle/>
          <a:p>
            <a:pPr eaLnBrk="0" hangingPunct="0">
              <a:defRPr/>
            </a:pPr>
            <a:r>
              <a:rPr lang="en-US" sz="900" dirty="0">
                <a:solidFill>
                  <a:schemeClr val="tx1"/>
                </a:solidFill>
                <a:cs typeface="Arial" charset="0"/>
              </a:rPr>
              <a:t>CONFIDENTIAL</a:t>
            </a:r>
            <a:endParaRPr lang="en-US" sz="1200" dirty="0">
              <a:solidFill>
                <a:schemeClr val="tx1"/>
              </a:solidFill>
              <a:cs typeface="Arial" charset="0"/>
            </a:endParaRPr>
          </a:p>
        </p:txBody>
      </p:sp>
      <p:pic>
        <p:nvPicPr>
          <p:cNvPr id="16" name="Picture 4" descr="Z:\MEDIA\LOGOS\IM FLASH - traditional\IM Flash Logo H blue with tag.png"/>
          <p:cNvPicPr>
            <a:picLocks noChangeAspect="1" noChangeArrowheads="1"/>
          </p:cNvPicPr>
          <p:nvPr/>
        </p:nvPicPr>
        <p:blipFill>
          <a:blip r:embed="rId7" cstate="print"/>
          <a:srcRect/>
          <a:stretch>
            <a:fillRect/>
          </a:stretch>
        </p:blipFill>
        <p:spPr bwMode="auto">
          <a:xfrm>
            <a:off x="509532" y="6299555"/>
            <a:ext cx="1442034" cy="478720"/>
          </a:xfrm>
          <a:prstGeom prst="rect">
            <a:avLst/>
          </a:prstGeom>
          <a:noFill/>
        </p:spPr>
      </p:pic>
    </p:spTree>
    <p:extLst>
      <p:ext uri="{BB962C8B-B14F-4D97-AF65-F5344CB8AC3E}">
        <p14:creationId xmlns:p14="http://schemas.microsoft.com/office/powerpoint/2010/main" val="147099553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19" name="Rectangle 18"/>
          <p:cNvSpPr/>
          <p:nvPr/>
        </p:nvSpPr>
        <p:spPr>
          <a:xfrm>
            <a:off x="-22577" y="6208716"/>
            <a:ext cx="12214577" cy="57308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aseline="-25000" dirty="0"/>
          </a:p>
        </p:txBody>
      </p: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44298" y="6298288"/>
            <a:ext cx="383917" cy="430452"/>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989E-9B82-4FA9-B61D-391DBD94294F}" type="slidenum">
              <a:rPr lang="en-US" smtClean="0"/>
              <a:t>‹#›</a:t>
            </a:fld>
            <a:endParaRPr lang="en-US" dirty="0"/>
          </a:p>
        </p:txBody>
      </p:sp>
      <p:pic>
        <p:nvPicPr>
          <p:cNvPr id="16" name="Picture 4" descr="Z:\MEDIA\LOGOS\IM FLASH - traditional\IM Flash Logo H blue with tag.png"/>
          <p:cNvPicPr>
            <a:picLocks noChangeAspect="1" noChangeArrowheads="1"/>
          </p:cNvPicPr>
          <p:nvPr/>
        </p:nvPicPr>
        <p:blipFill>
          <a:blip r:embed="rId8" cstate="print"/>
          <a:srcRect/>
          <a:stretch>
            <a:fillRect/>
          </a:stretch>
        </p:blipFill>
        <p:spPr bwMode="auto">
          <a:xfrm>
            <a:off x="509532" y="6274154"/>
            <a:ext cx="1442034" cy="478720"/>
          </a:xfrm>
          <a:prstGeom prst="rect">
            <a:avLst/>
          </a:prstGeom>
          <a:noFill/>
        </p:spPr>
      </p:pic>
      <p:sp>
        <p:nvSpPr>
          <p:cNvPr id="10" name="Rectangle 9"/>
          <p:cNvSpPr>
            <a:spLocks noChangeArrowheads="1"/>
          </p:cNvSpPr>
          <p:nvPr/>
        </p:nvSpPr>
        <p:spPr bwMode="auto">
          <a:xfrm>
            <a:off x="5440186" y="6380959"/>
            <a:ext cx="1289050" cy="228600"/>
          </a:xfrm>
          <a:prstGeom prst="rect">
            <a:avLst/>
          </a:prstGeom>
          <a:noFill/>
          <a:ln w="9525">
            <a:noFill/>
            <a:miter lim="800000"/>
            <a:headEnd/>
            <a:tailEnd/>
          </a:ln>
          <a:effec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defRPr/>
            </a:pPr>
            <a:r>
              <a:rPr lang="en-US" sz="900" dirty="0">
                <a:solidFill>
                  <a:srgbClr val="C00000"/>
                </a:solidFill>
                <a:cs typeface="Arial" charset="0"/>
              </a:rPr>
              <a:t>CONFIDENTIAL</a:t>
            </a:r>
            <a:endParaRPr lang="en-US" sz="1200" dirty="0">
              <a:solidFill>
                <a:srgbClr val="C00000"/>
              </a:solidFill>
              <a:cs typeface="Arial" charset="0"/>
            </a:endParaRPr>
          </a:p>
        </p:txBody>
      </p:sp>
    </p:spTree>
    <p:extLst>
      <p:ext uri="{BB962C8B-B14F-4D97-AF65-F5344CB8AC3E}">
        <p14:creationId xmlns:p14="http://schemas.microsoft.com/office/powerpoint/2010/main" val="1853005981"/>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6AD66-9CBB-4F8D-9163-86919D5F8BD0}" type="datetimeFigureOut">
              <a:rPr lang="en-US" smtClean="0"/>
              <a:t>10/11/2017</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989E-9B82-4FA9-B61D-391DBD94294F}" type="slidenum">
              <a:rPr lang="en-US" smtClean="0"/>
              <a:pPr/>
              <a:t>‹#›</a:t>
            </a:fld>
            <a:endParaRPr lang="en-US" dirty="0"/>
          </a:p>
        </p:txBody>
      </p:sp>
    </p:spTree>
    <p:extLst>
      <p:ext uri="{BB962C8B-B14F-4D97-AF65-F5344CB8AC3E}">
        <p14:creationId xmlns:p14="http://schemas.microsoft.com/office/powerpoint/2010/main" val="288640972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38989E-9B82-4FA9-B61D-391DBD94294F}" type="slidenum">
              <a:rPr lang="en-US" smtClean="0"/>
              <a:t>1</a:t>
            </a:fld>
            <a:endParaRPr lang="en-US" dirty="0"/>
          </a:p>
        </p:txBody>
      </p:sp>
      <p:sp>
        <p:nvSpPr>
          <p:cNvPr id="6" name="TextBox 5"/>
          <p:cNvSpPr txBox="1"/>
          <p:nvPr/>
        </p:nvSpPr>
        <p:spPr>
          <a:xfrm>
            <a:off x="119079" y="180622"/>
            <a:ext cx="7520585" cy="584775"/>
          </a:xfrm>
          <a:prstGeom prst="rect">
            <a:avLst/>
          </a:prstGeom>
          <a:solidFill>
            <a:schemeClr val="bg1"/>
          </a:solidFill>
        </p:spPr>
        <p:txBody>
          <a:bodyPr wrap="square" rtlCol="0">
            <a:spAutoFit/>
          </a:bodyPr>
          <a:lstStyle/>
          <a:p>
            <a:r>
              <a:rPr lang="en-US" sz="3200" b="1" dirty="0">
                <a:latin typeface="Baskerville Old Face" panose="02020602080505020303" pitchFamily="18" charset="0"/>
              </a:rPr>
              <a:t>Starter 1</a:t>
            </a:r>
            <a:r>
              <a:rPr lang="en-US" dirty="0">
                <a:latin typeface="Baskerville Old Face" panose="02020602080505020303" pitchFamily="18" charset="0"/>
              </a:rPr>
              <a:t>:  </a:t>
            </a:r>
          </a:p>
        </p:txBody>
      </p:sp>
      <p:sp>
        <p:nvSpPr>
          <p:cNvPr id="8" name="TextBox 7"/>
          <p:cNvSpPr txBox="1"/>
          <p:nvPr/>
        </p:nvSpPr>
        <p:spPr>
          <a:xfrm>
            <a:off x="119078" y="1068983"/>
            <a:ext cx="11042407" cy="2246769"/>
          </a:xfrm>
          <a:prstGeom prst="rect">
            <a:avLst/>
          </a:prstGeom>
          <a:solidFill>
            <a:schemeClr val="bg1"/>
          </a:solidFill>
        </p:spPr>
        <p:txBody>
          <a:bodyPr wrap="square" rtlCol="0">
            <a:spAutoFit/>
          </a:bodyPr>
          <a:lstStyle/>
          <a:p>
            <a:pPr marL="514350" indent="-514350">
              <a:buAutoNum type="arabicPeriod"/>
            </a:pPr>
            <a:r>
              <a:rPr lang="en-US" sz="2800" dirty="0">
                <a:latin typeface="Baskerville Old Face" panose="02020602080505020303" pitchFamily="18" charset="0"/>
              </a:rPr>
              <a:t>What do you consider to be the top 3 problems that America faces today? </a:t>
            </a:r>
          </a:p>
          <a:p>
            <a:pPr marL="514350" indent="-514350">
              <a:buAutoNum type="arabicPeriod"/>
            </a:pPr>
            <a:r>
              <a:rPr lang="en-US" sz="2800" dirty="0">
                <a:latin typeface="Baskerville Old Face" panose="02020602080505020303" pitchFamily="18" charset="0"/>
              </a:rPr>
              <a:t>What can be done to confront and fix these problems?</a:t>
            </a:r>
          </a:p>
          <a:p>
            <a:pPr marL="514350" indent="-514350">
              <a:buAutoNum type="arabicPeriod"/>
            </a:pPr>
            <a:r>
              <a:rPr lang="en-US" sz="2800" dirty="0">
                <a:latin typeface="Baskerville Old Face" panose="02020602080505020303" pitchFamily="18" charset="0"/>
              </a:rPr>
              <a:t>What role do normal citizens play in fixing these problems?</a:t>
            </a:r>
          </a:p>
          <a:p>
            <a:pPr marL="514350" indent="-514350">
              <a:buAutoNum type="arabicPeriod"/>
            </a:pPr>
            <a:r>
              <a:rPr lang="en-US" sz="2800" dirty="0">
                <a:latin typeface="Baskerville Old Face" panose="02020602080505020303" pitchFamily="18" charset="0"/>
              </a:rPr>
              <a:t>What role does the government have in fixing these problems?</a:t>
            </a:r>
          </a:p>
        </p:txBody>
      </p:sp>
    </p:spTree>
    <p:extLst>
      <p:ext uri="{BB962C8B-B14F-4D97-AF65-F5344CB8AC3E}">
        <p14:creationId xmlns:p14="http://schemas.microsoft.com/office/powerpoint/2010/main" val="154916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r>
              <a:rPr lang="en-US" altLang="en-US">
                <a:solidFill>
                  <a:srgbClr val="000066"/>
                </a:solidFill>
              </a:rPr>
              <a:t>Jacob Riis</a:t>
            </a:r>
          </a:p>
        </p:txBody>
      </p:sp>
      <p:pic>
        <p:nvPicPr>
          <p:cNvPr id="14341" name="Picture 5" descr="Rii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28801" y="1143000"/>
            <a:ext cx="2498725" cy="312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3" name="Picture 7" descr="riis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62600" y="1263651"/>
            <a:ext cx="5105400" cy="41259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5" name="Text Box 9"/>
          <p:cNvSpPr txBox="1">
            <a:spLocks noChangeArrowheads="1"/>
          </p:cNvSpPr>
          <p:nvPr/>
        </p:nvSpPr>
        <p:spPr bwMode="auto">
          <a:xfrm>
            <a:off x="1828800" y="5486400"/>
            <a:ext cx="8305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smtClean="0"/>
              <a:t>He used </a:t>
            </a:r>
            <a:r>
              <a:rPr lang="en-US" altLang="en-US" sz="2800" b="1" dirty="0" smtClean="0"/>
              <a:t>photography</a:t>
            </a:r>
            <a:r>
              <a:rPr lang="en-US" altLang="en-US" sz="2800" dirty="0" smtClean="0"/>
              <a:t> to: expose the horrific, </a:t>
            </a:r>
            <a:r>
              <a:rPr lang="en-US" altLang="en-US" sz="2800" dirty="0" smtClean="0"/>
              <a:t>overcrowded </a:t>
            </a:r>
            <a:r>
              <a:rPr lang="en-US" altLang="en-US" sz="2800" dirty="0" smtClean="0"/>
              <a:t>living </a:t>
            </a:r>
            <a:r>
              <a:rPr lang="en-US" altLang="en-US" sz="2800" dirty="0"/>
              <a:t>conditions in New York </a:t>
            </a:r>
            <a:r>
              <a:rPr lang="en-US" altLang="en-US" sz="2800" dirty="0" smtClean="0"/>
              <a:t>City tenement houses</a:t>
            </a:r>
            <a:endParaRPr lang="en-US" altLang="en-US" sz="2800" dirty="0"/>
          </a:p>
        </p:txBody>
      </p:sp>
      <p:sp>
        <p:nvSpPr>
          <p:cNvPr id="14346" name="Text Box 10"/>
          <p:cNvSpPr txBox="1">
            <a:spLocks noChangeArrowheads="1"/>
          </p:cNvSpPr>
          <p:nvPr/>
        </p:nvSpPr>
        <p:spPr bwMode="auto">
          <a:xfrm>
            <a:off x="1295400" y="4343401"/>
            <a:ext cx="44958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500" dirty="0" smtClean="0"/>
              <a:t>He wrote </a:t>
            </a:r>
            <a:r>
              <a:rPr lang="en-US" altLang="en-US" sz="2500" b="1" i="1" u="sng" dirty="0" smtClean="0"/>
              <a:t>How </a:t>
            </a:r>
            <a:r>
              <a:rPr lang="en-US" altLang="en-US" sz="2500" b="1" i="1" u="sng" dirty="0"/>
              <a:t>the Other Half </a:t>
            </a:r>
            <a:r>
              <a:rPr lang="en-US" altLang="en-US" sz="2500" b="1" i="1" u="sng" dirty="0" smtClean="0"/>
              <a:t>Lives </a:t>
            </a:r>
            <a:r>
              <a:rPr lang="en-US" altLang="en-US" sz="2000" b="1" dirty="0" smtClean="0"/>
              <a:t>(1890</a:t>
            </a:r>
            <a:r>
              <a:rPr lang="en-US" altLang="en-US" sz="2000" b="1" dirty="0"/>
              <a:t>)</a:t>
            </a:r>
          </a:p>
        </p:txBody>
      </p:sp>
    </p:spTree>
    <p:extLst>
      <p:ext uri="{BB962C8B-B14F-4D97-AF65-F5344CB8AC3E}">
        <p14:creationId xmlns:p14="http://schemas.microsoft.com/office/powerpoint/2010/main" val="1696492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738989E-9B82-4FA9-B61D-391DBD94294F}" type="slidenum">
              <a:rPr lang="en-US" smtClean="0"/>
              <a:t>11</a:t>
            </a:fld>
            <a:endParaRPr lang="en-US" dirty="0"/>
          </a:p>
        </p:txBody>
      </p:sp>
      <p:sp>
        <p:nvSpPr>
          <p:cNvPr id="8" name="TextBox 7"/>
          <p:cNvSpPr txBox="1"/>
          <p:nvPr/>
        </p:nvSpPr>
        <p:spPr>
          <a:xfrm>
            <a:off x="195282" y="1122317"/>
            <a:ext cx="3687402" cy="5262979"/>
          </a:xfrm>
          <a:prstGeom prst="rect">
            <a:avLst/>
          </a:prstGeom>
          <a:solidFill>
            <a:schemeClr val="bg1"/>
          </a:solidFill>
        </p:spPr>
        <p:txBody>
          <a:bodyPr wrap="square" rtlCol="0">
            <a:spAutoFit/>
          </a:bodyPr>
          <a:lstStyle/>
          <a:p>
            <a:r>
              <a:rPr lang="en-US" sz="2800" dirty="0">
                <a:latin typeface="Baskerville Old Face" panose="02020602080505020303" pitchFamily="18" charset="0"/>
              </a:rPr>
              <a:t>B: Background (Immigration Cartoon printed in the NY Times in the early 1900s.</a:t>
            </a:r>
          </a:p>
          <a:p>
            <a:r>
              <a:rPr lang="en-US" sz="2800" dirty="0">
                <a:latin typeface="Baskerville Old Face" panose="02020602080505020303" pitchFamily="18" charset="0"/>
              </a:rPr>
              <a:t>A: Argument. </a:t>
            </a:r>
            <a:r>
              <a:rPr lang="en-US" sz="2800" b="1" dirty="0">
                <a:latin typeface="Baskerville Old Face" panose="02020602080505020303" pitchFamily="18" charset="0"/>
              </a:rPr>
              <a:t>(What does the author want me to think?)</a:t>
            </a:r>
          </a:p>
          <a:p>
            <a:r>
              <a:rPr lang="en-US" sz="2800" dirty="0">
                <a:latin typeface="Baskerville Old Face" panose="02020602080505020303" pitchFamily="18" charset="0"/>
              </a:rPr>
              <a:t>S: Symbols</a:t>
            </a:r>
          </a:p>
          <a:p>
            <a:r>
              <a:rPr lang="en-US" sz="2800" dirty="0">
                <a:latin typeface="Baskerville Old Face" panose="02020602080505020303" pitchFamily="18" charset="0"/>
              </a:rPr>
              <a:t>I:  Indicators and Text</a:t>
            </a:r>
          </a:p>
          <a:p>
            <a:r>
              <a:rPr lang="en-US" sz="2800" dirty="0">
                <a:latin typeface="Baskerville Old Face" panose="02020602080505020303" pitchFamily="18" charset="0"/>
              </a:rPr>
              <a:t>C: Caricature (look for stereotypes and exaggerations)</a:t>
            </a:r>
          </a:p>
        </p:txBody>
      </p:sp>
      <p:pic>
        <p:nvPicPr>
          <p:cNvPr id="2" name="Picture 1"/>
          <p:cNvPicPr>
            <a:picLocks noChangeAspect="1"/>
          </p:cNvPicPr>
          <p:nvPr/>
        </p:nvPicPr>
        <p:blipFill>
          <a:blip r:embed="rId2"/>
          <a:stretch>
            <a:fillRect/>
          </a:stretch>
        </p:blipFill>
        <p:spPr>
          <a:xfrm>
            <a:off x="4027749" y="717453"/>
            <a:ext cx="8075055" cy="5210934"/>
          </a:xfrm>
          <a:prstGeom prst="rect">
            <a:avLst/>
          </a:prstGeom>
        </p:spPr>
      </p:pic>
    </p:spTree>
    <p:extLst>
      <p:ext uri="{BB962C8B-B14F-4D97-AF65-F5344CB8AC3E}">
        <p14:creationId xmlns:p14="http://schemas.microsoft.com/office/powerpoint/2010/main" val="1972826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67147" y="92351"/>
            <a:ext cx="6440130" cy="1143000"/>
          </a:xfrm>
          <a:solidFill>
            <a:schemeClr val="bg1"/>
          </a:solidFill>
        </p:spPr>
        <p:txBody>
          <a:bodyPr>
            <a:normAutofit fontScale="90000"/>
          </a:bodyPr>
          <a:lstStyle/>
          <a:p>
            <a:pPr algn="l"/>
            <a:r>
              <a:rPr lang="en-US" b="1" dirty="0">
                <a:latin typeface="Baskerville Old Face" panose="02020602080505020303" pitchFamily="18" charset="0"/>
              </a:rPr>
              <a:t>SETTLEMENT HOUSES:</a:t>
            </a:r>
          </a:p>
        </p:txBody>
      </p:sp>
      <p:sp>
        <p:nvSpPr>
          <p:cNvPr id="3" name="TextBox 2"/>
          <p:cNvSpPr txBox="1"/>
          <p:nvPr/>
        </p:nvSpPr>
        <p:spPr>
          <a:xfrm>
            <a:off x="167146" y="1364573"/>
            <a:ext cx="6543370" cy="2246769"/>
          </a:xfrm>
          <a:prstGeom prst="rect">
            <a:avLst/>
          </a:prstGeom>
          <a:solidFill>
            <a:schemeClr val="bg1"/>
          </a:solidFill>
        </p:spPr>
        <p:txBody>
          <a:bodyPr wrap="square" rtlCol="0">
            <a:spAutoFit/>
          </a:bodyPr>
          <a:lstStyle/>
          <a:p>
            <a:r>
              <a:rPr lang="en-US" sz="2800" b="1" dirty="0">
                <a:latin typeface="Baskerville Old Face" panose="02020602080505020303" pitchFamily="18" charset="0"/>
              </a:rPr>
              <a:t>Assistance for Immigrants: </a:t>
            </a:r>
            <a:r>
              <a:rPr lang="en-US" sz="2800" dirty="0">
                <a:latin typeface="Baskerville Old Face" panose="02020602080505020303" pitchFamily="18" charset="0"/>
              </a:rPr>
              <a:t>variety of services</a:t>
            </a:r>
          </a:p>
          <a:p>
            <a:pPr marL="457200" indent="-457200">
              <a:buFont typeface="Arial" panose="020B0604020202020204" pitchFamily="34" charset="0"/>
              <a:buChar char="•"/>
            </a:pPr>
            <a:r>
              <a:rPr lang="en-US" sz="2800" dirty="0">
                <a:latin typeface="Baskerville Old Face" panose="02020602080505020303" pitchFamily="18" charset="0"/>
              </a:rPr>
              <a:t>Child care</a:t>
            </a:r>
          </a:p>
          <a:p>
            <a:pPr marL="457200" indent="-457200">
              <a:buFont typeface="Arial" panose="020B0604020202020204" pitchFamily="34" charset="0"/>
              <a:buChar char="•"/>
            </a:pPr>
            <a:r>
              <a:rPr lang="en-US" sz="2800" dirty="0">
                <a:latin typeface="Baskerville Old Face" panose="02020602080505020303" pitchFamily="18" charset="0"/>
              </a:rPr>
              <a:t>Education</a:t>
            </a:r>
          </a:p>
          <a:p>
            <a:pPr marL="457200" indent="-457200">
              <a:buFont typeface="Arial" panose="020B0604020202020204" pitchFamily="34" charset="0"/>
              <a:buChar char="•"/>
            </a:pPr>
            <a:r>
              <a:rPr lang="en-US" sz="2800" dirty="0">
                <a:latin typeface="Baskerville Old Face" panose="02020602080505020303" pitchFamily="18" charset="0"/>
              </a:rPr>
              <a:t>Activities </a:t>
            </a:r>
          </a:p>
          <a:p>
            <a:pPr marL="457200" indent="-457200">
              <a:buFont typeface="Arial" panose="020B0604020202020204" pitchFamily="34" charset="0"/>
              <a:buChar char="•"/>
            </a:pPr>
            <a:r>
              <a:rPr lang="en-US" sz="2800" dirty="0">
                <a:latin typeface="Baskerville Old Face" panose="02020602080505020303" pitchFamily="18" charset="0"/>
              </a:rPr>
              <a:t>Make transition easier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1643" y="2968284"/>
            <a:ext cx="5080017" cy="3799853"/>
          </a:xfrm>
          <a:prstGeom prst="rect">
            <a:avLst/>
          </a:prstGeom>
        </p:spPr>
      </p:pic>
      <p:sp>
        <p:nvSpPr>
          <p:cNvPr id="2" name="Rounded Rectangular Callout 1"/>
          <p:cNvSpPr/>
          <p:nvPr/>
        </p:nvSpPr>
        <p:spPr>
          <a:xfrm>
            <a:off x="7720970" y="231207"/>
            <a:ext cx="3908322" cy="2266731"/>
          </a:xfrm>
          <a:prstGeom prst="wedgeRoundRectCallout">
            <a:avLst>
              <a:gd name="adj1" fmla="val -55833"/>
              <a:gd name="adj2" fmla="val 102840"/>
              <a:gd name="adj3" fmla="val 16667"/>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dirty="0"/>
              <a:t>“WHAT AFTER ALL HAS MAINTAINED THE HUMAN RACE ON THIS OLD GLOBE DESPITE ALL THE CALAMITIES OF NATURE AND ALL THE TRAGIC FAILINGS OF MANKIND, IF NOT FAITH IN NEW POSSIBILITIES AND THE COURAGE TO ADVOCATE FOR THEM”</a:t>
            </a:r>
          </a:p>
        </p:txBody>
      </p:sp>
      <p:sp>
        <p:nvSpPr>
          <p:cNvPr id="4" name="TextBox 3"/>
          <p:cNvSpPr txBox="1"/>
          <p:nvPr/>
        </p:nvSpPr>
        <p:spPr>
          <a:xfrm>
            <a:off x="167145" y="4112689"/>
            <a:ext cx="7413525" cy="2246769"/>
          </a:xfrm>
          <a:prstGeom prst="rect">
            <a:avLst/>
          </a:prstGeom>
          <a:solidFill>
            <a:schemeClr val="bg1"/>
          </a:solidFill>
        </p:spPr>
        <p:txBody>
          <a:bodyPr wrap="square" rtlCol="0">
            <a:spAutoFit/>
          </a:bodyPr>
          <a:lstStyle/>
          <a:p>
            <a:r>
              <a:rPr lang="en-US" sz="2800" b="1" dirty="0">
                <a:latin typeface="Baskerville Old Face" panose="02020602080505020303" pitchFamily="18" charset="0"/>
              </a:rPr>
              <a:t>Jane Addams:</a:t>
            </a:r>
            <a:r>
              <a:rPr lang="en-US" sz="2800" dirty="0">
                <a:latin typeface="Baskerville Old Face" panose="02020602080505020303" pitchFamily="18" charset="0"/>
              </a:rPr>
              <a:t> Hull House of Chicago</a:t>
            </a:r>
          </a:p>
          <a:p>
            <a:pPr marL="457200" indent="-457200">
              <a:buFont typeface="Arial" panose="020B0604020202020204" pitchFamily="34" charset="0"/>
              <a:buChar char="•"/>
            </a:pPr>
            <a:r>
              <a:rPr lang="en-US" sz="2800" dirty="0">
                <a:latin typeface="Baskerville Old Face" panose="02020602080505020303" pitchFamily="18" charset="0"/>
              </a:rPr>
              <a:t>Most famous settlement house</a:t>
            </a:r>
          </a:p>
          <a:p>
            <a:pPr marL="457200" indent="-457200">
              <a:buFont typeface="Arial" panose="020B0604020202020204" pitchFamily="34" charset="0"/>
              <a:buChar char="•"/>
            </a:pPr>
            <a:r>
              <a:rPr lang="en-US" sz="2800" dirty="0">
                <a:latin typeface="Baskerville Old Face" panose="02020602080505020303" pitchFamily="18" charset="0"/>
              </a:rPr>
              <a:t>Influenced women across nation to open similar homes.</a:t>
            </a:r>
          </a:p>
          <a:p>
            <a:pPr marL="457200" indent="-457200">
              <a:buFont typeface="Arial" panose="020B0604020202020204" pitchFamily="34" charset="0"/>
              <a:buChar char="•"/>
            </a:pPr>
            <a:r>
              <a:rPr lang="en-US" sz="2800" dirty="0">
                <a:latin typeface="Baskerville Old Face" panose="02020602080505020303" pitchFamily="18" charset="0"/>
              </a:rPr>
              <a:t>Social worker, activist, and champion for peace</a:t>
            </a:r>
          </a:p>
        </p:txBody>
      </p:sp>
    </p:spTree>
    <p:extLst>
      <p:ext uri="{BB962C8B-B14F-4D97-AF65-F5344CB8AC3E}">
        <p14:creationId xmlns:p14="http://schemas.microsoft.com/office/powerpoint/2010/main" val="1808627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20419945"/>
              </p:ext>
            </p:extLst>
          </p:nvPr>
        </p:nvGraphicFramePr>
        <p:xfrm>
          <a:off x="1117600" y="4953000"/>
          <a:ext cx="3962400" cy="73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5"/>
          <p:cNvSpPr>
            <a:spLocks noGrp="1"/>
          </p:cNvSpPr>
          <p:nvPr>
            <p:ph type="title"/>
          </p:nvPr>
        </p:nvSpPr>
        <p:spPr>
          <a:xfrm>
            <a:off x="1117600" y="169308"/>
            <a:ext cx="10191136" cy="2475418"/>
          </a:xfrm>
          <a:solidFill>
            <a:schemeClr val="bg1"/>
          </a:solidFill>
        </p:spPr>
        <p:txBody>
          <a:bodyPr>
            <a:normAutofit fontScale="90000"/>
          </a:bodyPr>
          <a:lstStyle/>
          <a:p>
            <a:pPr algn="ctr"/>
            <a:r>
              <a:rPr lang="en-US" sz="7200" dirty="0">
                <a:latin typeface="Baskerville Old Face" panose="02020602080505020303" pitchFamily="18" charset="0"/>
              </a:rPr>
              <a:t/>
            </a:r>
            <a:br>
              <a:rPr lang="en-US" sz="7200" dirty="0">
                <a:latin typeface="Baskerville Old Face" panose="02020602080505020303" pitchFamily="18" charset="0"/>
              </a:rPr>
            </a:br>
            <a:r>
              <a:rPr lang="en-US" sz="7200" dirty="0">
                <a:latin typeface="Baskerville Old Face" panose="02020602080505020303" pitchFamily="18" charset="0"/>
              </a:rPr>
              <a:t>PROGRESSIVE ERA</a:t>
            </a:r>
            <a:br>
              <a:rPr lang="en-US" sz="7200" dirty="0">
                <a:latin typeface="Baskerville Old Face" panose="02020602080505020303" pitchFamily="18" charset="0"/>
              </a:rPr>
            </a:br>
            <a:endParaRPr lang="en-US" sz="7200" b="1" dirty="0">
              <a:latin typeface="Baskerville Old Face" panose="02020602080505020303" pitchFamily="18" charset="0"/>
            </a:endParaRPr>
          </a:p>
        </p:txBody>
      </p:sp>
      <p:pic>
        <p:nvPicPr>
          <p:cNvPr id="2" name="Picture 1"/>
          <p:cNvPicPr>
            <a:picLocks noChangeAspect="1"/>
          </p:cNvPicPr>
          <p:nvPr/>
        </p:nvPicPr>
        <p:blipFill>
          <a:blip r:embed="rId7"/>
          <a:stretch>
            <a:fillRect/>
          </a:stretch>
        </p:blipFill>
        <p:spPr>
          <a:xfrm>
            <a:off x="2600765" y="1530741"/>
            <a:ext cx="6934200" cy="5200650"/>
          </a:xfrm>
          <a:prstGeom prst="rect">
            <a:avLst/>
          </a:prstGeom>
          <a:ln>
            <a:noFill/>
          </a:ln>
          <a:effectLst>
            <a:softEdge rad="112500"/>
          </a:effectLst>
        </p:spPr>
      </p:pic>
    </p:spTree>
    <p:extLst>
      <p:ext uri="{BB962C8B-B14F-4D97-AF65-F5344CB8AC3E}">
        <p14:creationId xmlns:p14="http://schemas.microsoft.com/office/powerpoint/2010/main" val="2645591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67147" y="92351"/>
            <a:ext cx="11159616" cy="1143000"/>
          </a:xfrm>
          <a:solidFill>
            <a:schemeClr val="bg1"/>
          </a:solidFill>
        </p:spPr>
        <p:txBody>
          <a:bodyPr>
            <a:normAutofit/>
          </a:bodyPr>
          <a:lstStyle/>
          <a:p>
            <a:pPr algn="l"/>
            <a:r>
              <a:rPr lang="en-US" b="1" dirty="0">
                <a:latin typeface="Baskerville Old Face" panose="02020602080505020303" pitchFamily="18" charset="0"/>
              </a:rPr>
              <a:t>GILDED AGE PROBLEMS- REVIEW!!!!</a:t>
            </a:r>
          </a:p>
        </p:txBody>
      </p:sp>
      <p:sp>
        <p:nvSpPr>
          <p:cNvPr id="3" name="TextBox 2"/>
          <p:cNvSpPr txBox="1"/>
          <p:nvPr/>
        </p:nvSpPr>
        <p:spPr>
          <a:xfrm>
            <a:off x="167147" y="1364573"/>
            <a:ext cx="10628672" cy="954107"/>
          </a:xfrm>
          <a:prstGeom prst="rect">
            <a:avLst/>
          </a:prstGeom>
          <a:solidFill>
            <a:schemeClr val="bg1"/>
          </a:solidFill>
        </p:spPr>
        <p:txBody>
          <a:bodyPr wrap="square" rtlCol="0">
            <a:spAutoFit/>
          </a:bodyPr>
          <a:lstStyle/>
          <a:p>
            <a:r>
              <a:rPr lang="en-US" sz="2800" b="1" dirty="0">
                <a:latin typeface="Baskerville Old Face" panose="02020602080505020303" pitchFamily="18" charset="0"/>
              </a:rPr>
              <a:t>Business success and massive economic growth at the expense of the working man (and woman)</a:t>
            </a:r>
            <a:endParaRPr lang="en-US" sz="2800" dirty="0">
              <a:latin typeface="Baskerville Old Face" panose="02020602080505020303" pitchFamily="18" charset="0"/>
            </a:endParaRPr>
          </a:p>
        </p:txBody>
      </p:sp>
      <p:sp>
        <p:nvSpPr>
          <p:cNvPr id="6" name="TextBox 5"/>
          <p:cNvSpPr txBox="1"/>
          <p:nvPr/>
        </p:nvSpPr>
        <p:spPr>
          <a:xfrm>
            <a:off x="167148" y="2514757"/>
            <a:ext cx="10628674" cy="954107"/>
          </a:xfrm>
          <a:prstGeom prst="rect">
            <a:avLst/>
          </a:prstGeom>
          <a:solidFill>
            <a:schemeClr val="bg1"/>
          </a:solidFill>
        </p:spPr>
        <p:txBody>
          <a:bodyPr wrap="square" rtlCol="0">
            <a:spAutoFit/>
          </a:bodyPr>
          <a:lstStyle/>
          <a:p>
            <a:r>
              <a:rPr lang="en-US" sz="2800" b="1" dirty="0">
                <a:latin typeface="Baskerville Old Face" panose="02020602080505020303" pitchFamily="18" charset="0"/>
              </a:rPr>
              <a:t>Population growth and urbanization creates overcrowded and unsanitary living conditions</a:t>
            </a:r>
          </a:p>
        </p:txBody>
      </p:sp>
      <p:sp>
        <p:nvSpPr>
          <p:cNvPr id="8" name="TextBox 7"/>
          <p:cNvSpPr txBox="1"/>
          <p:nvPr/>
        </p:nvSpPr>
        <p:spPr>
          <a:xfrm>
            <a:off x="167148" y="3640363"/>
            <a:ext cx="10761407" cy="523220"/>
          </a:xfrm>
          <a:prstGeom prst="rect">
            <a:avLst/>
          </a:prstGeom>
          <a:solidFill>
            <a:schemeClr val="bg1"/>
          </a:solidFill>
        </p:spPr>
        <p:txBody>
          <a:bodyPr wrap="square" rtlCol="0">
            <a:spAutoFit/>
          </a:bodyPr>
          <a:lstStyle/>
          <a:p>
            <a:r>
              <a:rPr lang="en-US" sz="2800" b="1" dirty="0">
                <a:latin typeface="Baskerville Old Face" panose="02020602080505020303" pitchFamily="18" charset="0"/>
              </a:rPr>
              <a:t>Political inaction and corruption hurts the American people</a:t>
            </a:r>
          </a:p>
        </p:txBody>
      </p:sp>
      <p:pic>
        <p:nvPicPr>
          <p:cNvPr id="2" name="Picture 1"/>
          <p:cNvPicPr>
            <a:picLocks noChangeAspect="1"/>
          </p:cNvPicPr>
          <p:nvPr/>
        </p:nvPicPr>
        <p:blipFill rotWithShape="1">
          <a:blip r:embed="rId2"/>
          <a:srcRect l="31818" t="4554" b="39323"/>
          <a:stretch/>
        </p:blipFill>
        <p:spPr>
          <a:xfrm>
            <a:off x="5925028" y="4335082"/>
            <a:ext cx="4870791" cy="2138289"/>
          </a:xfrm>
          <a:prstGeom prst="rect">
            <a:avLst/>
          </a:prstGeom>
          <a:ln>
            <a:noFill/>
          </a:ln>
          <a:effectLst>
            <a:softEdge rad="112500"/>
          </a:effectLst>
        </p:spPr>
      </p:pic>
      <p:pic>
        <p:nvPicPr>
          <p:cNvPr id="4" name="Picture 3"/>
          <p:cNvPicPr>
            <a:picLocks noChangeAspect="1"/>
          </p:cNvPicPr>
          <p:nvPr/>
        </p:nvPicPr>
        <p:blipFill>
          <a:blip r:embed="rId3"/>
          <a:stretch>
            <a:fillRect/>
          </a:stretch>
        </p:blipFill>
        <p:spPr>
          <a:xfrm>
            <a:off x="1902501" y="4223569"/>
            <a:ext cx="3578982" cy="2523392"/>
          </a:xfrm>
          <a:prstGeom prst="rect">
            <a:avLst/>
          </a:prstGeom>
        </p:spPr>
      </p:pic>
    </p:spTree>
    <p:extLst>
      <p:ext uri="{BB962C8B-B14F-4D97-AF65-F5344CB8AC3E}">
        <p14:creationId xmlns:p14="http://schemas.microsoft.com/office/powerpoint/2010/main" val="851571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67147" y="92351"/>
            <a:ext cx="11159616" cy="1143000"/>
          </a:xfrm>
          <a:solidFill>
            <a:schemeClr val="bg1"/>
          </a:solidFill>
        </p:spPr>
        <p:txBody>
          <a:bodyPr>
            <a:normAutofit/>
          </a:bodyPr>
          <a:lstStyle/>
          <a:p>
            <a:pPr algn="l"/>
            <a:r>
              <a:rPr lang="en-US" b="1" dirty="0">
                <a:latin typeface="Baskerville Old Face" panose="02020602080505020303" pitchFamily="18" charset="0"/>
              </a:rPr>
              <a:t>PROGRESSIVISM:  Social Movement</a:t>
            </a:r>
          </a:p>
        </p:txBody>
      </p:sp>
      <p:sp>
        <p:nvSpPr>
          <p:cNvPr id="3" name="TextBox 2"/>
          <p:cNvSpPr txBox="1"/>
          <p:nvPr/>
        </p:nvSpPr>
        <p:spPr>
          <a:xfrm>
            <a:off x="167147" y="1364573"/>
            <a:ext cx="7841227" cy="2246769"/>
          </a:xfrm>
          <a:prstGeom prst="rect">
            <a:avLst/>
          </a:prstGeom>
          <a:solidFill>
            <a:schemeClr val="bg1"/>
          </a:solidFill>
        </p:spPr>
        <p:txBody>
          <a:bodyPr wrap="square" rtlCol="0">
            <a:spAutoFit/>
          </a:bodyPr>
          <a:lstStyle/>
          <a:p>
            <a:pPr marL="457200" indent="-457200">
              <a:buFont typeface="Arial" panose="020B0604020202020204" pitchFamily="34" charset="0"/>
              <a:buChar char="•"/>
            </a:pPr>
            <a:r>
              <a:rPr lang="en-US" sz="2800" b="1" dirty="0">
                <a:latin typeface="Baskerville Old Face" panose="02020602080505020303" pitchFamily="18" charset="0"/>
              </a:rPr>
              <a:t>Reform America to make it better</a:t>
            </a:r>
          </a:p>
          <a:p>
            <a:pPr marL="457200" indent="-457200">
              <a:buFont typeface="Arial" panose="020B0604020202020204" pitchFamily="34" charset="0"/>
              <a:buChar char="•"/>
            </a:pPr>
            <a:r>
              <a:rPr lang="en-US" sz="2800" b="1" dirty="0">
                <a:latin typeface="Baskerville Old Face" panose="02020602080505020303" pitchFamily="18" charset="0"/>
              </a:rPr>
              <a:t>“Activism”: </a:t>
            </a:r>
            <a:r>
              <a:rPr lang="en-US" sz="2800" dirty="0">
                <a:latin typeface="Baskerville Old Face" panose="02020602080505020303" pitchFamily="18" charset="0"/>
              </a:rPr>
              <a:t>action and intervention</a:t>
            </a:r>
          </a:p>
          <a:p>
            <a:pPr marL="457200" indent="-457200">
              <a:buFont typeface="Arial" panose="020B0604020202020204" pitchFamily="34" charset="0"/>
              <a:buChar char="•"/>
            </a:pPr>
            <a:r>
              <a:rPr lang="en-US" sz="2800" dirty="0">
                <a:latin typeface="Baskerville Old Face" panose="02020602080505020303" pitchFamily="18" charset="0"/>
              </a:rPr>
              <a:t>Want an active and responsive government</a:t>
            </a:r>
          </a:p>
          <a:p>
            <a:pPr marL="457200" indent="-457200">
              <a:buFont typeface="Arial" panose="020B0604020202020204" pitchFamily="34" charset="0"/>
              <a:buChar char="•"/>
            </a:pPr>
            <a:r>
              <a:rPr lang="en-US" sz="2800" dirty="0">
                <a:latin typeface="Baskerville Old Face" panose="02020602080505020303" pitchFamily="18" charset="0"/>
              </a:rPr>
              <a:t>Roots in Christian groups, populists, and women’s clubs.</a:t>
            </a:r>
          </a:p>
        </p:txBody>
      </p:sp>
      <p:sp>
        <p:nvSpPr>
          <p:cNvPr id="8" name="TextBox 7"/>
          <p:cNvSpPr txBox="1"/>
          <p:nvPr/>
        </p:nvSpPr>
        <p:spPr>
          <a:xfrm>
            <a:off x="167145" y="5695090"/>
            <a:ext cx="10761407" cy="954107"/>
          </a:xfrm>
          <a:prstGeom prst="rect">
            <a:avLst/>
          </a:prstGeom>
          <a:solidFill>
            <a:schemeClr val="bg1"/>
          </a:solidFill>
        </p:spPr>
        <p:txBody>
          <a:bodyPr wrap="square" rtlCol="0">
            <a:spAutoFit/>
          </a:bodyPr>
          <a:lstStyle/>
          <a:p>
            <a:r>
              <a:rPr lang="en-US" sz="2800" b="1" dirty="0">
                <a:latin typeface="Baskerville Old Face" panose="02020602080505020303" pitchFamily="18" charset="0"/>
              </a:rPr>
              <a:t>Various Causes:  Social, political, moral vice</a:t>
            </a:r>
          </a:p>
          <a:p>
            <a:pPr marL="457200" indent="-457200">
              <a:buFont typeface="Arial" panose="020B0604020202020204" pitchFamily="34" charset="0"/>
              <a:buChar char="•"/>
            </a:pPr>
            <a:r>
              <a:rPr lang="en-US" sz="2800" b="1" dirty="0">
                <a:latin typeface="Baskerville Old Face" panose="02020602080505020303" pitchFamily="18" charset="0"/>
              </a:rPr>
              <a:t>Poverty, violence, corruption, greed, etc.</a:t>
            </a:r>
          </a:p>
        </p:txBody>
      </p:sp>
      <p:pic>
        <p:nvPicPr>
          <p:cNvPr id="4" name="Picture 3"/>
          <p:cNvPicPr>
            <a:picLocks noChangeAspect="1"/>
          </p:cNvPicPr>
          <p:nvPr/>
        </p:nvPicPr>
        <p:blipFill>
          <a:blip r:embed="rId2"/>
          <a:stretch>
            <a:fillRect/>
          </a:stretch>
        </p:blipFill>
        <p:spPr>
          <a:xfrm>
            <a:off x="448499" y="3710402"/>
            <a:ext cx="5656880" cy="1885627"/>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8000381" y="1334412"/>
            <a:ext cx="3802413" cy="4137920"/>
          </a:xfrm>
          <a:prstGeom prst="rect">
            <a:avLst/>
          </a:prstGeom>
          <a:ln>
            <a:noFill/>
          </a:ln>
          <a:effectLst>
            <a:softEdge rad="112500"/>
          </a:effectLst>
        </p:spPr>
      </p:pic>
    </p:spTree>
    <p:extLst>
      <p:ext uri="{BB962C8B-B14F-4D97-AF65-F5344CB8AC3E}">
        <p14:creationId xmlns:p14="http://schemas.microsoft.com/office/powerpoint/2010/main" val="2851435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67147" y="92351"/>
            <a:ext cx="11159616" cy="1143000"/>
          </a:xfrm>
          <a:solidFill>
            <a:schemeClr val="bg1"/>
          </a:solidFill>
        </p:spPr>
        <p:txBody>
          <a:bodyPr>
            <a:normAutofit/>
          </a:bodyPr>
          <a:lstStyle/>
          <a:p>
            <a:pPr algn="l"/>
            <a:r>
              <a:rPr lang="en-US" b="1" dirty="0" smtClean="0">
                <a:latin typeface="Baskerville Old Face" panose="02020602080505020303" pitchFamily="18" charset="0"/>
              </a:rPr>
              <a:t>MUCKRAKERS</a:t>
            </a:r>
            <a:r>
              <a:rPr lang="en-US" b="1" dirty="0">
                <a:latin typeface="Baskerville Old Face" panose="02020602080505020303" pitchFamily="18" charset="0"/>
              </a:rPr>
              <a:t>: reveal the MUCK</a:t>
            </a:r>
          </a:p>
        </p:txBody>
      </p:sp>
      <p:sp>
        <p:nvSpPr>
          <p:cNvPr id="3" name="TextBox 2"/>
          <p:cNvSpPr txBox="1"/>
          <p:nvPr/>
        </p:nvSpPr>
        <p:spPr>
          <a:xfrm>
            <a:off x="167146" y="1364573"/>
            <a:ext cx="11321848" cy="2246769"/>
          </a:xfrm>
          <a:prstGeom prst="rect">
            <a:avLst/>
          </a:prstGeom>
          <a:solidFill>
            <a:schemeClr val="bg1"/>
          </a:solidFill>
        </p:spPr>
        <p:txBody>
          <a:bodyPr wrap="square" rtlCol="0">
            <a:spAutoFit/>
          </a:bodyPr>
          <a:lstStyle/>
          <a:p>
            <a:r>
              <a:rPr lang="en-US" sz="2800" dirty="0">
                <a:latin typeface="Baskerville Old Face" panose="02020602080505020303" pitchFamily="18" charset="0"/>
              </a:rPr>
              <a:t>Expose problems through investigative journalism</a:t>
            </a:r>
          </a:p>
          <a:p>
            <a:pPr marL="457200" indent="-457200">
              <a:buFont typeface="Arial" panose="020B0604020202020204" pitchFamily="34" charset="0"/>
              <a:buChar char="•"/>
            </a:pPr>
            <a:r>
              <a:rPr lang="en-US" sz="2800" dirty="0">
                <a:latin typeface="Baskerville Old Face" panose="02020602080505020303" pitchFamily="18" charset="0"/>
              </a:rPr>
              <a:t>Cartoons</a:t>
            </a:r>
          </a:p>
          <a:p>
            <a:pPr marL="457200" indent="-457200">
              <a:buFont typeface="Arial" panose="020B0604020202020204" pitchFamily="34" charset="0"/>
              <a:buChar char="•"/>
            </a:pPr>
            <a:r>
              <a:rPr lang="en-US" sz="2800" dirty="0">
                <a:latin typeface="Baskerville Old Face" panose="02020602080505020303" pitchFamily="18" charset="0"/>
              </a:rPr>
              <a:t>Articles</a:t>
            </a:r>
          </a:p>
          <a:p>
            <a:pPr marL="457200" indent="-457200">
              <a:buFont typeface="Arial" panose="020B0604020202020204" pitchFamily="34" charset="0"/>
              <a:buChar char="•"/>
            </a:pPr>
            <a:r>
              <a:rPr lang="en-US" sz="2800" dirty="0">
                <a:latin typeface="Baskerville Old Face" panose="02020602080505020303" pitchFamily="18" charset="0"/>
              </a:rPr>
              <a:t>Books</a:t>
            </a:r>
          </a:p>
          <a:p>
            <a:pPr marL="457200" indent="-457200">
              <a:buFont typeface="Arial" panose="020B0604020202020204" pitchFamily="34" charset="0"/>
              <a:buChar char="•"/>
            </a:pPr>
            <a:r>
              <a:rPr lang="en-US" sz="2800" dirty="0">
                <a:latin typeface="Baskerville Old Face" panose="02020602080505020303" pitchFamily="18" charset="0"/>
              </a:rPr>
              <a:t>Photographs</a:t>
            </a:r>
          </a:p>
        </p:txBody>
      </p:sp>
      <p:pic>
        <p:nvPicPr>
          <p:cNvPr id="2" name="Picture 1"/>
          <p:cNvPicPr>
            <a:picLocks noChangeAspect="1"/>
          </p:cNvPicPr>
          <p:nvPr/>
        </p:nvPicPr>
        <p:blipFill rotWithShape="1">
          <a:blip r:embed="rId2"/>
          <a:srcRect l="5908" t="2189" r="7464" b="14768"/>
          <a:stretch/>
        </p:blipFill>
        <p:spPr>
          <a:xfrm>
            <a:off x="5869544" y="2031487"/>
            <a:ext cx="6006904" cy="4318782"/>
          </a:xfrm>
          <a:prstGeom prst="rect">
            <a:avLst/>
          </a:prstGeom>
        </p:spPr>
      </p:pic>
      <p:pic>
        <p:nvPicPr>
          <p:cNvPr id="4" name="Picture 3"/>
          <p:cNvPicPr>
            <a:picLocks noChangeAspect="1"/>
          </p:cNvPicPr>
          <p:nvPr/>
        </p:nvPicPr>
        <p:blipFill>
          <a:blip r:embed="rId3"/>
          <a:stretch>
            <a:fillRect/>
          </a:stretch>
        </p:blipFill>
        <p:spPr>
          <a:xfrm rot="20189016">
            <a:off x="341291" y="3356495"/>
            <a:ext cx="8113045" cy="1668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9363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solidFill>
                  <a:srgbClr val="000066"/>
                </a:solidFill>
              </a:rPr>
              <a:t>Upton Sinclair</a:t>
            </a:r>
            <a:endParaRPr lang="en-US" dirty="0"/>
          </a:p>
        </p:txBody>
      </p:sp>
      <p:sp>
        <p:nvSpPr>
          <p:cNvPr id="7" name="Content Placeholder 6"/>
          <p:cNvSpPr>
            <a:spLocks noGrp="1"/>
          </p:cNvSpPr>
          <p:nvPr>
            <p:ph idx="1"/>
          </p:nvPr>
        </p:nvSpPr>
        <p:spPr/>
        <p:txBody>
          <a:bodyPr>
            <a:normAutofit lnSpcReduction="10000"/>
          </a:bodyPr>
          <a:lstStyle/>
          <a:p>
            <a:pPr>
              <a:lnSpc>
                <a:spcPct val="90000"/>
              </a:lnSpc>
            </a:pPr>
            <a:r>
              <a:rPr lang="en-US" altLang="en-US" sz="4000" dirty="0" smtClean="0">
                <a:solidFill>
                  <a:srgbClr val="000066"/>
                </a:solidFill>
              </a:rPr>
              <a:t>He wrote </a:t>
            </a:r>
            <a:r>
              <a:rPr lang="en-US" altLang="en-US" sz="4000" b="1" i="1" u="sng" dirty="0" smtClean="0">
                <a:solidFill>
                  <a:srgbClr val="000066"/>
                </a:solidFill>
              </a:rPr>
              <a:t>The </a:t>
            </a:r>
            <a:r>
              <a:rPr lang="en-US" altLang="en-US" sz="4000" b="1" i="1" u="sng" dirty="0">
                <a:solidFill>
                  <a:srgbClr val="000066"/>
                </a:solidFill>
              </a:rPr>
              <a:t>Jungle</a:t>
            </a:r>
            <a:r>
              <a:rPr lang="en-US" altLang="en-US" sz="4000" b="1" i="1" dirty="0">
                <a:solidFill>
                  <a:srgbClr val="000066"/>
                </a:solidFill>
              </a:rPr>
              <a:t> </a:t>
            </a:r>
            <a:r>
              <a:rPr lang="en-US" altLang="en-US" sz="4000" b="1" i="1" dirty="0" smtClean="0">
                <a:solidFill>
                  <a:srgbClr val="000066"/>
                </a:solidFill>
              </a:rPr>
              <a:t>in 1906</a:t>
            </a:r>
            <a:endParaRPr lang="en-US" altLang="en-US" sz="4000" b="1" i="1" dirty="0">
              <a:solidFill>
                <a:srgbClr val="000066"/>
              </a:solidFill>
            </a:endParaRPr>
          </a:p>
          <a:p>
            <a:pPr marL="0" indent="0">
              <a:lnSpc>
                <a:spcPct val="90000"/>
              </a:lnSpc>
              <a:buNone/>
            </a:pPr>
            <a:endParaRPr lang="en-US" altLang="en-US" sz="4000" dirty="0" smtClean="0">
              <a:solidFill>
                <a:srgbClr val="000066"/>
              </a:solidFill>
            </a:endParaRPr>
          </a:p>
          <a:p>
            <a:pPr marL="0" indent="0">
              <a:lnSpc>
                <a:spcPct val="90000"/>
              </a:lnSpc>
              <a:buNone/>
            </a:pPr>
            <a:r>
              <a:rPr lang="en-US" altLang="en-US" sz="3000" dirty="0" smtClean="0">
                <a:solidFill>
                  <a:srgbClr val="000066"/>
                </a:solidFill>
              </a:rPr>
              <a:t>He used </a:t>
            </a:r>
            <a:r>
              <a:rPr lang="en-US" altLang="en-US" sz="3000" b="1" dirty="0" smtClean="0">
                <a:solidFill>
                  <a:srgbClr val="000066"/>
                </a:solidFill>
              </a:rPr>
              <a:t>writing</a:t>
            </a:r>
            <a:r>
              <a:rPr lang="en-US" altLang="en-US" sz="3000" dirty="0" smtClean="0">
                <a:solidFill>
                  <a:srgbClr val="000066"/>
                </a:solidFill>
              </a:rPr>
              <a:t> to:</a:t>
            </a:r>
          </a:p>
          <a:p>
            <a:pPr>
              <a:lnSpc>
                <a:spcPct val="90000"/>
              </a:lnSpc>
            </a:pPr>
            <a:r>
              <a:rPr lang="en-US" altLang="en-US" sz="3000" dirty="0" smtClean="0">
                <a:solidFill>
                  <a:srgbClr val="000066"/>
                </a:solidFill>
              </a:rPr>
              <a:t> Expose working conditions, the </a:t>
            </a:r>
          </a:p>
          <a:p>
            <a:pPr marL="0" indent="0">
              <a:lnSpc>
                <a:spcPct val="90000"/>
              </a:lnSpc>
              <a:buNone/>
            </a:pPr>
            <a:r>
              <a:rPr lang="en-US" altLang="en-US" sz="3000" dirty="0" smtClean="0">
                <a:solidFill>
                  <a:srgbClr val="000066"/>
                </a:solidFill>
              </a:rPr>
              <a:t>exploitation of immigrant workers and the unsanitary </a:t>
            </a:r>
          </a:p>
          <a:p>
            <a:pPr marL="0" indent="0">
              <a:lnSpc>
                <a:spcPct val="90000"/>
              </a:lnSpc>
              <a:buNone/>
            </a:pPr>
            <a:r>
              <a:rPr lang="en-US" altLang="en-US" sz="3000" dirty="0" smtClean="0">
                <a:solidFill>
                  <a:srgbClr val="000066"/>
                </a:solidFill>
              </a:rPr>
              <a:t>conditions in Chicago’s Meat Packing Industry</a:t>
            </a:r>
            <a:endParaRPr lang="en-US" altLang="en-US" sz="3000" dirty="0">
              <a:solidFill>
                <a:srgbClr val="000066"/>
              </a:solidFill>
            </a:endParaRPr>
          </a:p>
          <a:p>
            <a:pPr marL="0" indent="0">
              <a:lnSpc>
                <a:spcPct val="90000"/>
              </a:lnSpc>
              <a:buNone/>
            </a:pPr>
            <a:endParaRPr lang="en-US" altLang="en-US" sz="2800" dirty="0">
              <a:solidFill>
                <a:srgbClr val="000066"/>
              </a:solidFill>
            </a:endParaRPr>
          </a:p>
          <a:p>
            <a:pPr>
              <a:lnSpc>
                <a:spcPct val="90000"/>
              </a:lnSpc>
              <a:buFontTx/>
              <a:buChar char="•"/>
            </a:pPr>
            <a:r>
              <a:rPr lang="en-US" altLang="en-US" sz="2800" dirty="0">
                <a:solidFill>
                  <a:srgbClr val="000066"/>
                </a:solidFill>
              </a:rPr>
              <a:t>Meat Inspection Act (1906)</a:t>
            </a:r>
          </a:p>
          <a:p>
            <a:pPr>
              <a:lnSpc>
                <a:spcPct val="90000"/>
              </a:lnSpc>
              <a:buFontTx/>
              <a:buChar char="•"/>
            </a:pPr>
            <a:r>
              <a:rPr lang="en-US" altLang="en-US" sz="2800" dirty="0">
                <a:solidFill>
                  <a:srgbClr val="000066"/>
                </a:solidFill>
              </a:rPr>
              <a:t>Pure Food &amp; Drug Act (1906</a:t>
            </a:r>
            <a:endParaRPr lang="en-US" sz="2800" dirty="0"/>
          </a:p>
        </p:txBody>
      </p:sp>
      <p:sp>
        <p:nvSpPr>
          <p:cNvPr id="5" name="Slide Number Placeholder 4"/>
          <p:cNvSpPr>
            <a:spLocks noGrp="1"/>
          </p:cNvSpPr>
          <p:nvPr>
            <p:ph type="sldNum" sz="quarter" idx="12"/>
          </p:nvPr>
        </p:nvSpPr>
        <p:spPr/>
        <p:txBody>
          <a:bodyPr/>
          <a:lstStyle/>
          <a:p>
            <a:fld id="{D738989E-9B82-4FA9-B61D-391DBD94294F}" type="slidenum">
              <a:rPr lang="en-US" smtClean="0"/>
              <a:t>6</a:t>
            </a:fld>
            <a:endParaRPr lang="en-US" dirty="0"/>
          </a:p>
        </p:txBody>
      </p:sp>
      <p:pic>
        <p:nvPicPr>
          <p:cNvPr id="8" name="Picture 7" descr="Upton Sincla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7097" y="846138"/>
            <a:ext cx="2720975"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861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en-US" altLang="en-US">
                <a:solidFill>
                  <a:srgbClr val="000066"/>
                </a:solidFill>
              </a:rPr>
              <a:t>Ida Tarbell</a:t>
            </a:r>
          </a:p>
        </p:txBody>
      </p:sp>
      <p:pic>
        <p:nvPicPr>
          <p:cNvPr id="9221" name="Picture 5" descr="Ida Tarbe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0" y="1371600"/>
            <a:ext cx="27559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3" name="Text Box 7"/>
          <p:cNvSpPr txBox="1">
            <a:spLocks noChangeArrowheads="1"/>
          </p:cNvSpPr>
          <p:nvPr/>
        </p:nvSpPr>
        <p:spPr bwMode="auto">
          <a:xfrm>
            <a:off x="1524000" y="1219201"/>
            <a:ext cx="5867400" cy="534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smtClean="0"/>
              <a:t>She wrote </a:t>
            </a:r>
            <a:r>
              <a:rPr lang="en-US" altLang="en-US" sz="3200" b="1" i="1" u="sng" dirty="0" smtClean="0"/>
              <a:t>The </a:t>
            </a:r>
            <a:r>
              <a:rPr lang="en-US" altLang="en-US" sz="3200" b="1" i="1" u="sng" dirty="0"/>
              <a:t>History of the Standard Oil Company</a:t>
            </a:r>
            <a:r>
              <a:rPr lang="en-US" altLang="en-US" sz="3200" b="1" i="1" dirty="0"/>
              <a:t> </a:t>
            </a:r>
            <a:r>
              <a:rPr lang="en-US" altLang="en-US" sz="3200" b="1" dirty="0"/>
              <a:t>(1904</a:t>
            </a:r>
            <a:r>
              <a:rPr lang="en-US" altLang="en-US" sz="3200" b="1" dirty="0" smtClean="0"/>
              <a:t>)</a:t>
            </a:r>
          </a:p>
          <a:p>
            <a:pPr>
              <a:spcBef>
                <a:spcPct val="50000"/>
              </a:spcBef>
            </a:pPr>
            <a:r>
              <a:rPr lang="en-US" altLang="en-US" sz="2500" dirty="0" smtClean="0"/>
              <a:t>She used</a:t>
            </a:r>
            <a:r>
              <a:rPr lang="en-US" altLang="en-US" sz="2500" b="1" dirty="0" smtClean="0"/>
              <a:t> writing </a:t>
            </a:r>
            <a:r>
              <a:rPr lang="en-US" altLang="en-US" sz="2500" dirty="0" smtClean="0"/>
              <a:t>to:</a:t>
            </a:r>
            <a:endParaRPr lang="en-US" altLang="en-US" sz="2500" dirty="0"/>
          </a:p>
          <a:p>
            <a:pPr>
              <a:spcBef>
                <a:spcPct val="50000"/>
              </a:spcBef>
              <a:buFontTx/>
              <a:buChar char="•"/>
            </a:pPr>
            <a:r>
              <a:rPr lang="en-US" altLang="en-US" sz="2500" b="1" dirty="0" smtClean="0"/>
              <a:t>Expose </a:t>
            </a:r>
            <a:r>
              <a:rPr lang="en-US" altLang="en-US" sz="2500" b="1" dirty="0"/>
              <a:t>unfair business practices such as “rebates” used by Rockefeller’s Oil Trust to put small companies out of business</a:t>
            </a:r>
          </a:p>
          <a:p>
            <a:pPr>
              <a:spcBef>
                <a:spcPct val="50000"/>
              </a:spcBef>
              <a:buFontTx/>
              <a:buChar char="•"/>
            </a:pPr>
            <a:r>
              <a:rPr lang="en-US" altLang="en-US" sz="2500" b="1" dirty="0"/>
              <a:t>Lead to passage of more Anti-Trust Legislation</a:t>
            </a:r>
          </a:p>
          <a:p>
            <a:pPr lvl="1">
              <a:spcBef>
                <a:spcPct val="50000"/>
              </a:spcBef>
              <a:buFontTx/>
              <a:buChar char="•"/>
            </a:pPr>
            <a:r>
              <a:rPr lang="en-US" altLang="en-US" sz="2000" b="1" dirty="0"/>
              <a:t>Hepburn Act (1906)</a:t>
            </a:r>
          </a:p>
          <a:p>
            <a:pPr lvl="1">
              <a:spcBef>
                <a:spcPct val="50000"/>
              </a:spcBef>
              <a:buFontTx/>
              <a:buChar char="•"/>
            </a:pPr>
            <a:r>
              <a:rPr lang="en-US" altLang="en-US" sz="2000" b="1" dirty="0"/>
              <a:t>Mann-Elkins Act (1910)</a:t>
            </a:r>
          </a:p>
          <a:p>
            <a:pPr lvl="1">
              <a:spcBef>
                <a:spcPct val="50000"/>
              </a:spcBef>
              <a:buFontTx/>
              <a:buChar char="•"/>
            </a:pPr>
            <a:r>
              <a:rPr lang="en-US" altLang="en-US" sz="2000" b="1" dirty="0"/>
              <a:t>Clayton Anti-Trust Act (1914)</a:t>
            </a:r>
          </a:p>
        </p:txBody>
      </p:sp>
    </p:spTree>
    <p:extLst>
      <p:ext uri="{BB962C8B-B14F-4D97-AF65-F5344CB8AC3E}">
        <p14:creationId xmlns:p14="http://schemas.microsoft.com/office/powerpoint/2010/main" val="3890376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67147" y="92351"/>
            <a:ext cx="11159616" cy="1143000"/>
          </a:xfrm>
          <a:solidFill>
            <a:schemeClr val="bg1"/>
          </a:solidFill>
        </p:spPr>
        <p:txBody>
          <a:bodyPr>
            <a:normAutofit/>
          </a:bodyPr>
          <a:lstStyle/>
          <a:p>
            <a:pPr algn="l"/>
            <a:r>
              <a:rPr lang="en-US" b="1" dirty="0" smtClean="0">
                <a:latin typeface="Baskerville Old Face" panose="02020602080505020303" pitchFamily="18" charset="0"/>
              </a:rPr>
              <a:t>Thomas Nast takes down Boss Tweed</a:t>
            </a:r>
            <a:endParaRPr lang="en-US" b="1" dirty="0">
              <a:latin typeface="Baskerville Old Face" panose="02020602080505020303" pitchFamily="18" charset="0"/>
            </a:endParaRPr>
          </a:p>
        </p:txBody>
      </p:sp>
      <p:sp>
        <p:nvSpPr>
          <p:cNvPr id="3" name="TextBox 2"/>
          <p:cNvSpPr txBox="1"/>
          <p:nvPr/>
        </p:nvSpPr>
        <p:spPr>
          <a:xfrm>
            <a:off x="167145" y="1364572"/>
            <a:ext cx="7266042" cy="1815882"/>
          </a:xfrm>
          <a:prstGeom prst="rect">
            <a:avLst/>
          </a:prstGeom>
          <a:solidFill>
            <a:schemeClr val="bg1"/>
          </a:solidFill>
        </p:spPr>
        <p:txBody>
          <a:bodyPr wrap="square" rtlCol="0">
            <a:spAutoFit/>
          </a:bodyPr>
          <a:lstStyle/>
          <a:p>
            <a:r>
              <a:rPr lang="en-US" sz="2800" b="1" dirty="0" smtClean="0">
                <a:latin typeface="Baskerville Old Face" panose="02020602080505020303" pitchFamily="18" charset="0"/>
              </a:rPr>
              <a:t>Thomas Nast:</a:t>
            </a:r>
            <a:endParaRPr lang="en-US" sz="2800" b="1" dirty="0">
              <a:latin typeface="Baskerville Old Face" panose="02020602080505020303" pitchFamily="18" charset="0"/>
            </a:endParaRPr>
          </a:p>
          <a:p>
            <a:pPr marL="914400" lvl="1" indent="-457200">
              <a:buFont typeface="Arial" panose="020B0604020202020204" pitchFamily="34" charset="0"/>
              <a:buChar char="•"/>
            </a:pPr>
            <a:r>
              <a:rPr lang="en-US" sz="2800" dirty="0" smtClean="0">
                <a:latin typeface="Baskerville Old Face" panose="02020602080505020303" pitchFamily="18" charset="0"/>
              </a:rPr>
              <a:t>“The Father of the American Cartoon”</a:t>
            </a:r>
            <a:endParaRPr lang="en-US" sz="2800" dirty="0">
              <a:latin typeface="Baskerville Old Face" panose="02020602080505020303" pitchFamily="18" charset="0"/>
            </a:endParaRPr>
          </a:p>
          <a:p>
            <a:pPr marL="914400" lvl="1" indent="-457200">
              <a:buFont typeface="Arial" panose="020B0604020202020204" pitchFamily="34" charset="0"/>
              <a:buChar char="•"/>
            </a:pPr>
            <a:r>
              <a:rPr lang="en-US" sz="2800" dirty="0" smtClean="0">
                <a:latin typeface="Baskerville Old Face" panose="02020602080505020303" pitchFamily="18" charset="0"/>
              </a:rPr>
              <a:t>Uses </a:t>
            </a:r>
            <a:r>
              <a:rPr lang="en-US" sz="2800" b="1" dirty="0" smtClean="0">
                <a:latin typeface="Baskerville Old Face" panose="02020602080505020303" pitchFamily="18" charset="0"/>
              </a:rPr>
              <a:t>cartoons</a:t>
            </a:r>
            <a:r>
              <a:rPr lang="en-US" sz="2800" dirty="0" smtClean="0">
                <a:latin typeface="Baskerville Old Face" panose="02020602080505020303" pitchFamily="18" charset="0"/>
              </a:rPr>
              <a:t> to expose and take down Boss Tweed.</a:t>
            </a:r>
            <a:endParaRPr lang="en-US" sz="2800" dirty="0">
              <a:latin typeface="Baskerville Old Face" panose="02020602080505020303"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863" y="1174716"/>
            <a:ext cx="3701845" cy="5283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953" y="3464983"/>
            <a:ext cx="2399686" cy="3315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a:stretch>
            <a:fillRect/>
          </a:stretch>
        </p:blipFill>
        <p:spPr>
          <a:xfrm>
            <a:off x="3800166" y="2926667"/>
            <a:ext cx="3736260" cy="3736260"/>
          </a:xfrm>
          <a:prstGeom prst="rect">
            <a:avLst/>
          </a:prstGeom>
          <a:ln>
            <a:noFill/>
          </a:ln>
          <a:effectLst>
            <a:softEdge rad="112500"/>
          </a:effectLst>
        </p:spPr>
      </p:pic>
    </p:spTree>
    <p:extLst>
      <p:ext uri="{BB962C8B-B14F-4D97-AF65-F5344CB8AC3E}">
        <p14:creationId xmlns:p14="http://schemas.microsoft.com/office/powerpoint/2010/main" val="2718916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solidFill>
                  <a:srgbClr val="000066"/>
                </a:solidFill>
              </a:rPr>
              <a:t>Lincoln Steffens</a:t>
            </a:r>
          </a:p>
        </p:txBody>
      </p:sp>
      <p:sp>
        <p:nvSpPr>
          <p:cNvPr id="6148" name="Text Box 4"/>
          <p:cNvSpPr txBox="1">
            <a:spLocks noChangeArrowheads="1"/>
          </p:cNvSpPr>
          <p:nvPr/>
        </p:nvSpPr>
        <p:spPr bwMode="auto">
          <a:xfrm>
            <a:off x="1828800" y="1676401"/>
            <a:ext cx="5410200" cy="44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dirty="0" smtClean="0"/>
              <a:t>He wrote </a:t>
            </a:r>
            <a:r>
              <a:rPr lang="en-US" altLang="en-US" sz="3200" b="1" i="1" u="sng" dirty="0" smtClean="0"/>
              <a:t>The </a:t>
            </a:r>
            <a:r>
              <a:rPr lang="en-US" altLang="en-US" sz="3200" b="1" i="1" u="sng" dirty="0"/>
              <a:t>Shame of the Cities</a:t>
            </a:r>
            <a:r>
              <a:rPr lang="en-US" altLang="en-US" sz="3200" b="1" dirty="0"/>
              <a:t> </a:t>
            </a:r>
            <a:r>
              <a:rPr lang="en-US" altLang="en-US" sz="2800" b="1" dirty="0" smtClean="0"/>
              <a:t>(</a:t>
            </a:r>
            <a:r>
              <a:rPr lang="en-US" altLang="en-US" sz="2800" b="1" dirty="0"/>
              <a:t>1904</a:t>
            </a:r>
            <a:r>
              <a:rPr lang="en-US" altLang="en-US" sz="2800" b="1" dirty="0" smtClean="0"/>
              <a:t>)</a:t>
            </a:r>
          </a:p>
          <a:p>
            <a:pPr>
              <a:spcBef>
                <a:spcPct val="50000"/>
              </a:spcBef>
            </a:pPr>
            <a:r>
              <a:rPr lang="en-US" altLang="en-US" sz="2800" dirty="0" smtClean="0"/>
              <a:t>He used </a:t>
            </a:r>
            <a:r>
              <a:rPr lang="en-US" altLang="en-US" sz="2800" b="1" dirty="0" smtClean="0"/>
              <a:t>writing</a:t>
            </a:r>
            <a:r>
              <a:rPr lang="en-US" altLang="en-US" sz="2800" dirty="0" smtClean="0"/>
              <a:t> to:</a:t>
            </a:r>
            <a:endParaRPr lang="en-US" altLang="en-US" sz="2800" dirty="0"/>
          </a:p>
          <a:p>
            <a:pPr>
              <a:spcBef>
                <a:spcPct val="50000"/>
              </a:spcBef>
              <a:buFontTx/>
              <a:buChar char="•"/>
            </a:pPr>
            <a:r>
              <a:rPr lang="en-US" altLang="en-US" sz="2500" b="1" dirty="0" smtClean="0"/>
              <a:t>Expose the corruption </a:t>
            </a:r>
            <a:r>
              <a:rPr lang="en-US" altLang="en-US" sz="2500" b="1" dirty="0"/>
              <a:t>of </a:t>
            </a:r>
            <a:r>
              <a:rPr lang="en-US" altLang="en-US" sz="2500" b="1" dirty="0" smtClean="0"/>
              <a:t>political machines</a:t>
            </a:r>
            <a:endParaRPr lang="en-US" altLang="en-US" sz="2500" b="1" dirty="0"/>
          </a:p>
          <a:p>
            <a:pPr>
              <a:spcBef>
                <a:spcPct val="50000"/>
              </a:spcBef>
              <a:buFontTx/>
              <a:buChar char="•"/>
            </a:pPr>
            <a:r>
              <a:rPr lang="en-US" altLang="en-US" sz="2500" b="1" dirty="0" smtClean="0"/>
              <a:t>Draw attention to the </a:t>
            </a:r>
            <a:r>
              <a:rPr lang="en-US" altLang="en-US" sz="2500" b="1" dirty="0"/>
              <a:t>need for electoral reform… many states adopted secret ballots, initiative, referendum, and recall measures</a:t>
            </a:r>
          </a:p>
        </p:txBody>
      </p:sp>
      <p:pic>
        <p:nvPicPr>
          <p:cNvPr id="6149" name="Picture 5" descr="Lincoln Steffe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96201" y="1371600"/>
            <a:ext cx="26146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08235277"/>
      </p:ext>
    </p:extLst>
  </p:cSld>
  <p:clrMapOvr>
    <a:masterClrMapping/>
  </p:clrMapOvr>
</p:sld>
</file>

<file path=ppt/theme/theme1.xml><?xml version="1.0" encoding="utf-8"?>
<a:theme xmlns:a="http://schemas.openxmlformats.org/drawingml/2006/main" name="IM Flash Brig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 Flash Template 4 options 16x9" id="{860962D0-BA70-49C6-A128-CB02194385FB}" vid="{F94EF9BF-9206-4E9A-A2B8-ED68C5A81224}"/>
    </a:ext>
  </a:extLst>
</a:theme>
</file>

<file path=ppt/theme/theme2.xml><?xml version="1.0" encoding="utf-8"?>
<a:theme xmlns:a="http://schemas.openxmlformats.org/drawingml/2006/main" name="IM Flash Valu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 Flash Template 4 options 16x9" id="{860962D0-BA70-49C6-A128-CB02194385FB}" vid="{8E581176-660C-42E4-A07E-68761DA0C6BA}"/>
    </a:ext>
  </a:extLst>
</a:theme>
</file>

<file path=ppt/theme/theme3.xml><?xml version="1.0" encoding="utf-8"?>
<a:theme xmlns:a="http://schemas.openxmlformats.org/drawingml/2006/main" name="IM Flash Dar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 Flash Template 4 options 16x9" id="{860962D0-BA70-49C6-A128-CB02194385FB}" vid="{2B74AD68-5535-4C88-826F-C29BCBE99B54}"/>
    </a:ext>
  </a:extLst>
</a:theme>
</file>

<file path=ppt/theme/theme4.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2425</TotalTime>
  <Words>505</Words>
  <Application>Microsoft Office PowerPoint</Application>
  <PresentationFormat>Widescreen</PresentationFormat>
  <Paragraphs>72</Paragraphs>
  <Slides>12</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12</vt:i4>
      </vt:variant>
    </vt:vector>
  </HeadingPairs>
  <TitlesOfParts>
    <vt:vector size="20" baseType="lpstr">
      <vt:lpstr>Arial</vt:lpstr>
      <vt:lpstr>Baskerville Old Face</vt:lpstr>
      <vt:lpstr>Calibri</vt:lpstr>
      <vt:lpstr>Calibri Light</vt:lpstr>
      <vt:lpstr>IM Flash Bright</vt:lpstr>
      <vt:lpstr>IM Flash Values</vt:lpstr>
      <vt:lpstr>IM Flash Dark</vt:lpstr>
      <vt:lpstr>Office Theme</vt:lpstr>
      <vt:lpstr>PowerPoint Presentation</vt:lpstr>
      <vt:lpstr> PROGRESSIVE ERA </vt:lpstr>
      <vt:lpstr>GILDED AGE PROBLEMS- REVIEW!!!!</vt:lpstr>
      <vt:lpstr>PROGRESSIVISM:  Social Movement</vt:lpstr>
      <vt:lpstr>MUCKRAKERS: reveal the MUCK</vt:lpstr>
      <vt:lpstr>Upton Sinclair</vt:lpstr>
      <vt:lpstr>Ida Tarbell</vt:lpstr>
      <vt:lpstr>Thomas Nast takes down Boss Tweed</vt:lpstr>
      <vt:lpstr>Lincoln Steffens</vt:lpstr>
      <vt:lpstr>Jacob Riis</vt:lpstr>
      <vt:lpstr>PowerPoint Presentation</vt:lpstr>
      <vt:lpstr>SETTLEMENT HOUSES:</vt:lpstr>
    </vt:vector>
  </TitlesOfParts>
  <Company>Micron Technology,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dhubbard</dc:creator>
  <cp:lastModifiedBy>MIRABAI FREEMAN</cp:lastModifiedBy>
  <cp:revision>139</cp:revision>
  <dcterms:created xsi:type="dcterms:W3CDTF">2016-05-23T20:54:47Z</dcterms:created>
  <dcterms:modified xsi:type="dcterms:W3CDTF">2017-10-11T22:18:46Z</dcterms:modified>
</cp:coreProperties>
</file>