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62" r:id="rId2"/>
    <p:sldMasterId id="2147483668" r:id="rId3"/>
    <p:sldMasterId id="2147483686" r:id="rId4"/>
  </p:sldMasterIdLst>
  <p:notesMasterIdLst>
    <p:notesMasterId r:id="rId16"/>
  </p:notesMasterIdLst>
  <p:sldIdLst>
    <p:sldId id="317" r:id="rId5"/>
    <p:sldId id="318" r:id="rId6"/>
    <p:sldId id="305" r:id="rId7"/>
    <p:sldId id="320" r:id="rId8"/>
    <p:sldId id="322" r:id="rId9"/>
    <p:sldId id="321" r:id="rId10"/>
    <p:sldId id="323" r:id="rId11"/>
    <p:sldId id="307" r:id="rId12"/>
    <p:sldId id="335" r:id="rId13"/>
    <p:sldId id="306" r:id="rId14"/>
    <p:sldId id="32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D4412-81F2-4C72-A18C-639E2438977D}" type="doc">
      <dgm:prSet loTypeId="urn:microsoft.com/office/officeart/2005/8/layout/default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F600DBC-D389-4DDC-A1C3-2798FF456D54}" type="pres">
      <dgm:prSet presAssocID="{770D4412-81F2-4C72-A18C-639E243897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6BE6A45-8145-40B2-A9AF-583C56492299}" type="presOf" srcId="{770D4412-81F2-4C72-A18C-639E2438977D}" destId="{EF600DBC-D389-4DDC-A1C3-2798FF456D54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474-3819-4CC0-9F4D-94B3EBC18B91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3523A-F5CF-49E1-A150-1F6753230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7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 descr="Z:\MEDIA\LOGOS\IM FLASH - traditional\IM logo H revers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112" y="642014"/>
            <a:ext cx="2054697" cy="6278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699295" y="6499604"/>
            <a:ext cx="17187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900" dirty="0">
                <a:solidFill>
                  <a:schemeClr val="bg1"/>
                </a:solidFill>
                <a:cs typeface="Arial" charset="0"/>
              </a:rPr>
              <a:t>CONFIDENTIAL</a:t>
            </a:r>
            <a:endParaRPr lang="en-US" sz="12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2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9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2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99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56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57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32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44BE-2A74-430A-8BDA-F782C17180E7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Z:\MEDIA\LOGOS\IM FLASH - traditional\IM logo H revers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112" y="642014"/>
            <a:ext cx="2054697" cy="6278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8719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51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7159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9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12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99664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1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03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8226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4650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9387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3467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3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6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 descr="Z:\MEDIA\LOGOS\IM FLASH - traditional\IM logo H revers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5303" y="716370"/>
            <a:ext cx="2054697" cy="6278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 userDrawn="1"/>
        </p:nvSpPr>
        <p:spPr>
          <a:xfrm>
            <a:off x="2438400" y="6721478"/>
            <a:ext cx="2438400" cy="136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876800" y="6721478"/>
            <a:ext cx="2438400" cy="1365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315200" y="6721478"/>
            <a:ext cx="2438400" cy="136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753600" y="6721477"/>
            <a:ext cx="2438400" cy="136525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917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7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1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6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Z:\MEDIA\LOGOS\IM FLASH - traditional\IM logo H b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412" y="6386892"/>
            <a:ext cx="1144588" cy="37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99295" y="6499604"/>
            <a:ext cx="17187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900" dirty="0">
                <a:solidFill>
                  <a:schemeClr val="bg1"/>
                </a:solidFill>
                <a:cs typeface="Arial" charset="0"/>
              </a:rPr>
              <a:t>CONFIDENTIAL</a:t>
            </a:r>
            <a:endParaRPr lang="en-US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989E-9B82-4FA9-B61D-391DBD942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6721478"/>
            <a:ext cx="2438400" cy="136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876800" y="6721478"/>
            <a:ext cx="2438400" cy="1365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7315200" y="6721478"/>
            <a:ext cx="2438400" cy="136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9753600" y="6721477"/>
            <a:ext cx="2438400" cy="136525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608735" y="6675437"/>
            <a:ext cx="17187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900" dirty="0">
                <a:solidFill>
                  <a:schemeClr val="tx1"/>
                </a:solidFill>
                <a:cs typeface="Arial" charset="0"/>
              </a:rPr>
              <a:t>CONFIDENTIAL</a:t>
            </a:r>
            <a:endParaRPr lang="en-US" sz="1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6" name="Picture 4" descr="Z:\MEDIA\LOGOS\IM FLASH - traditional\IM Flash Logo H blue with ta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532" y="6299555"/>
            <a:ext cx="1442034" cy="47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099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22577" y="6208716"/>
            <a:ext cx="12214577" cy="5730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298" y="6298288"/>
            <a:ext cx="383917" cy="4304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989E-9B82-4FA9-B61D-391DBD9429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4" descr="Z:\MEDIA\LOGOS\IM FLASH - traditional\IM Flash Logo H blue with ta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9532" y="6274154"/>
            <a:ext cx="1442034" cy="478720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40186" y="6380959"/>
            <a:ext cx="1289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900" dirty="0">
                <a:solidFill>
                  <a:srgbClr val="C00000"/>
                </a:solidFill>
                <a:cs typeface="Arial" charset="0"/>
              </a:rPr>
              <a:t>CONFIDENTIAL</a:t>
            </a:r>
            <a:endParaRPr lang="en-US" sz="1200" dirty="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05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6AD66-9CBB-4F8D-9163-86919D5F8BD0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989E-9B82-4FA9-B61D-391DBD942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0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89E-9B82-4FA9-B61D-391DBD94294F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079" y="180622"/>
            <a:ext cx="1045367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askerville Old Face" panose="02020602080505020303" pitchFamily="18" charset="0"/>
              </a:rPr>
              <a:t>Quiz: </a:t>
            </a:r>
          </a:p>
          <a:p>
            <a:r>
              <a:rPr lang="en-US" sz="3200" b="1" dirty="0">
                <a:latin typeface="Baskerville Old Face" panose="02020602080505020303" pitchFamily="18" charset="0"/>
              </a:rPr>
              <a:t>Match the individual to their description, work, or contribution  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7351" y="1366163"/>
            <a:ext cx="371475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Baskerville Old Face" panose="02020602080505020303" pitchFamily="18" charset="0"/>
              </a:rPr>
              <a:t>Lincoln Steffens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Baskerville Old Face" panose="02020602080505020303" pitchFamily="18" charset="0"/>
              </a:rPr>
              <a:t>Jacob Riis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Baskerville Old Face" panose="02020602080505020303" pitchFamily="18" charset="0"/>
              </a:rPr>
              <a:t>Upton Sinclair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Baskerville Old Face" panose="02020602080505020303" pitchFamily="18" charset="0"/>
              </a:rPr>
              <a:t>Ida Tarbell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Baskerville Old Face" panose="02020602080505020303" pitchFamily="18" charset="0"/>
              </a:rPr>
              <a:t>Jane Addams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6459" y="1366163"/>
            <a:ext cx="4437681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>
                <a:latin typeface="Baskerville Old Face" panose="02020602080505020303" pitchFamily="18" charset="0"/>
              </a:rPr>
              <a:t>The Jungle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Baskerville Old Face" panose="02020602080505020303" pitchFamily="18" charset="0"/>
              </a:rPr>
              <a:t>Hull House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C.  How the Other Half Lives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D. History of Standard Oil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E. The Shame of the Cities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078" y="3907424"/>
            <a:ext cx="10453671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askerville Old Face" panose="02020602080505020303" pitchFamily="18" charset="0"/>
              </a:rPr>
              <a:t>6. What was the goal of Progressives?</a:t>
            </a:r>
          </a:p>
          <a:p>
            <a:r>
              <a:rPr lang="en-US" sz="3200" b="1" dirty="0">
                <a:latin typeface="Baskerville Old Face" panose="02020602080505020303" pitchFamily="18" charset="0"/>
              </a:rPr>
              <a:t>7. Investigative journalists (writers, photographers, cartoonists) who exposed America’s problems with their works were known as _________________________.</a:t>
            </a:r>
          </a:p>
          <a:p>
            <a:r>
              <a:rPr lang="en-US" sz="3200" b="1" dirty="0">
                <a:latin typeface="Baskerville Old Face" panose="02020602080505020303" pitchFamily="18" charset="0"/>
              </a:rPr>
              <a:t>8. When is the next Test?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7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67147" y="92351"/>
            <a:ext cx="11159616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Baskerville Old Face" panose="02020602080505020303" pitchFamily="18" charset="0"/>
              </a:rPr>
              <a:t>THANK YOU PROGRESSIVE ERA!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144" y="1380880"/>
            <a:ext cx="11203861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 Old Face" panose="02020602080505020303" pitchFamily="18" charset="0"/>
              </a:rPr>
              <a:t>Monopolies forced apart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Baskerville Old Face" panose="02020602080505020303" pitchFamily="18" charset="0"/>
              </a:rPr>
              <a:t>Northern Securities Company (Morgan) 1907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Baskerville Old Face" panose="02020602080505020303" pitchFamily="18" charset="0"/>
              </a:rPr>
              <a:t>Standard Oil (Rockefeller) </a:t>
            </a:r>
            <a:r>
              <a:rPr lang="en-US" dirty="0" smtClean="0">
                <a:latin typeface="Baskerville Old Face" panose="02020602080505020303" pitchFamily="18" charset="0"/>
              </a:rPr>
              <a:t>1911</a:t>
            </a:r>
            <a:endParaRPr lang="en-US" dirty="0">
              <a:latin typeface="Baskerville Old Face" panose="020206020805050203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Baskerville Old Face" panose="02020602080505020303" pitchFamily="18" charset="0"/>
              </a:rPr>
              <a:t>Beef Monopoly and Bank Monopoly 1907</a:t>
            </a:r>
          </a:p>
          <a:p>
            <a:endParaRPr lang="en-US" b="1" dirty="0">
              <a:latin typeface="Baskerville Old Face" panose="02020602080505020303" pitchFamily="18" charset="0"/>
            </a:endParaRPr>
          </a:p>
          <a:p>
            <a:r>
              <a:rPr lang="en-US" b="1" dirty="0">
                <a:latin typeface="Baskerville Old Face" panose="02020602080505020303" pitchFamily="18" charset="0"/>
              </a:rPr>
              <a:t>Food Safety; </a:t>
            </a:r>
            <a:r>
              <a:rPr lang="en-US" dirty="0">
                <a:latin typeface="Baskerville Old Face" panose="02020602080505020303" pitchFamily="18" charset="0"/>
              </a:rPr>
              <a:t>rules for the preparation and handling of food and medicine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Baskerville Old Face" panose="02020602080505020303" pitchFamily="18" charset="0"/>
              </a:rPr>
              <a:t>Meat Inspection Act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Baskerville Old Face" panose="02020602080505020303" pitchFamily="18" charset="0"/>
              </a:rPr>
              <a:t>Pure Food and Drug  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latin typeface="Baskerville Old Face" panose="02020602080505020303" pitchFamily="18" charset="0"/>
            </a:endParaRPr>
          </a:p>
          <a:p>
            <a:r>
              <a:rPr lang="en-US" b="1" dirty="0">
                <a:latin typeface="Baskerville Old Face" panose="02020602080505020303" pitchFamily="18" charset="0"/>
              </a:rPr>
              <a:t>Wins for labor: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Baskerville Old Face" panose="02020602080505020303" pitchFamily="18" charset="0"/>
              </a:rPr>
              <a:t>Limited workday for federal employees (8 hours)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Baskerville Old Face" panose="02020602080505020303" pitchFamily="18" charset="0"/>
              </a:rPr>
              <a:t>Federal Child Labor Law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b="1" dirty="0">
                <a:latin typeface="Baskerville Old Face" panose="02020602080505020303" pitchFamily="18" charset="0"/>
              </a:rPr>
              <a:t>Support for Families/children: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Baskerville Old Face" panose="02020602080505020303" pitchFamily="18" charset="0"/>
              </a:rPr>
              <a:t>Children’s Bureau; tackle nation’s social issues for mother and children</a:t>
            </a:r>
          </a:p>
          <a:p>
            <a:pPr lvl="1"/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9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67147" y="92351"/>
            <a:ext cx="11159616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Baskerville Old Face" panose="02020602080505020303" pitchFamily="18" charset="0"/>
              </a:rPr>
              <a:t>THANK YOU PROGRESSIVE ERA!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143" y="1380879"/>
            <a:ext cx="11203861" cy="43704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 Old Face" panose="02020602080505020303" pitchFamily="18" charset="0"/>
              </a:rPr>
              <a:t>Political Reform; A Government that Serves the People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Secret Ballot: fair elections, protection from intimidation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16</a:t>
            </a:r>
            <a:r>
              <a:rPr lang="en-US" sz="3200" baseline="30000" dirty="0">
                <a:latin typeface="Baskerville Old Face" panose="02020602080505020303" pitchFamily="18" charset="0"/>
              </a:rPr>
              <a:t>th</a:t>
            </a:r>
            <a:r>
              <a:rPr lang="en-US" sz="3200" dirty="0">
                <a:latin typeface="Baskerville Old Face" panose="02020602080505020303" pitchFamily="18" charset="0"/>
              </a:rPr>
              <a:t> Amendment: federal income tax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17</a:t>
            </a:r>
            <a:r>
              <a:rPr lang="en-US" sz="3200" baseline="30000" dirty="0">
                <a:latin typeface="Baskerville Old Face" panose="02020602080505020303" pitchFamily="18" charset="0"/>
              </a:rPr>
              <a:t>th</a:t>
            </a:r>
            <a:r>
              <a:rPr lang="en-US" sz="3200" dirty="0">
                <a:latin typeface="Baskerville Old Face" panose="02020602080505020303" pitchFamily="18" charset="0"/>
              </a:rPr>
              <a:t> Amendment: direct election of senators by the people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Baskerville Old Face" panose="02020602080505020303" pitchFamily="18" charset="0"/>
              </a:rPr>
              <a:t>Referendum: </a:t>
            </a:r>
            <a:r>
              <a:rPr lang="en-US" sz="3200" dirty="0">
                <a:latin typeface="Baskerville Old Face" panose="02020602080505020303" pitchFamily="18" charset="0"/>
              </a:rPr>
              <a:t>PEOPLE can  vote to overturn law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Baskerville Old Face" panose="02020602080505020303" pitchFamily="18" charset="0"/>
              </a:rPr>
              <a:t>Recall: </a:t>
            </a:r>
            <a:r>
              <a:rPr lang="en-US" sz="3200" dirty="0">
                <a:latin typeface="Baskerville Old Face" panose="02020602080505020303" pitchFamily="18" charset="0"/>
              </a:rPr>
              <a:t>PEOPLE  can vote to remove official from office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Baskerville Old Face" panose="02020602080505020303" pitchFamily="18" charset="0"/>
              </a:rPr>
              <a:t>Initiative: </a:t>
            </a:r>
            <a:r>
              <a:rPr lang="en-US" sz="3200" dirty="0" smtClean="0">
                <a:latin typeface="Baskerville Old Face" panose="02020602080505020303" pitchFamily="18" charset="0"/>
              </a:rPr>
              <a:t>PEOPLE </a:t>
            </a:r>
            <a:r>
              <a:rPr lang="en-US" sz="3200" dirty="0">
                <a:latin typeface="Baskerville Old Face" panose="02020602080505020303" pitchFamily="18" charset="0"/>
              </a:rPr>
              <a:t>can propose legislation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Boss Tweed thrown out of Tammany Hall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latin typeface="Baskerville Old Face" panose="02020602080505020303" pitchFamily="18" charset="0"/>
            </a:endParaRPr>
          </a:p>
          <a:p>
            <a:pPr lvl="1"/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9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96000721"/>
              </p:ext>
            </p:extLst>
          </p:nvPr>
        </p:nvGraphicFramePr>
        <p:xfrm>
          <a:off x="1117600" y="4953000"/>
          <a:ext cx="3962400" cy="73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1230142" y="393896"/>
            <a:ext cx="10191136" cy="232116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latin typeface="Baskerville Old Face" panose="02020602080505020303" pitchFamily="18" charset="0"/>
              </a:rPr>
              <a:t/>
            </a:r>
            <a:br>
              <a:rPr lang="en-US" sz="7200" dirty="0">
                <a:latin typeface="Baskerville Old Face" panose="02020602080505020303" pitchFamily="18" charset="0"/>
              </a:rPr>
            </a:br>
            <a:r>
              <a:rPr lang="en-US" sz="7200" dirty="0">
                <a:latin typeface="Baskerville Old Face" panose="02020602080505020303" pitchFamily="18" charset="0"/>
              </a:rPr>
              <a:t>PROGRESSIVE PRESIDENTS</a:t>
            </a:r>
            <a:endParaRPr lang="en-US" sz="7200" b="1" dirty="0">
              <a:latin typeface="Baskerville Old Face" panose="020206020805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b="36095"/>
          <a:stretch/>
        </p:blipFill>
        <p:spPr>
          <a:xfrm>
            <a:off x="2208130" y="2887028"/>
            <a:ext cx="7712754" cy="369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1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67147" y="92351"/>
            <a:ext cx="11159616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Baskerville Old Face" panose="02020602080505020303" pitchFamily="18" charset="0"/>
              </a:rPr>
              <a:t>PROGRESSIVE PRESIDENTS: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146" y="1364573"/>
            <a:ext cx="10245215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askerville Old Face" panose="02020602080505020303" pitchFamily="18" charset="0"/>
              </a:rPr>
              <a:t>THEODORE ROOSEVELT: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War hero (Rough Riders), Politics (Governor), Navy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Assumes Presidency after assassination of McKinley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Youngest President to ever take office (42), perhaps the most energetic.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145" y="3837939"/>
            <a:ext cx="4729319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askerville Old Face" panose="02020602080505020303" pitchFamily="18" charset="0"/>
              </a:rPr>
              <a:t>“Bully Pulpit”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Active government that protects people from 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President is the center of US government.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9316065" y="432225"/>
            <a:ext cx="2703870" cy="1396575"/>
          </a:xfrm>
          <a:prstGeom prst="wedgeRoundRectCallout">
            <a:avLst>
              <a:gd name="adj1" fmla="val -111469"/>
              <a:gd name="adj2" fmla="val 3630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“….the bride at every wedding and the corpse at every funeral.”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5194"/>
          <a:stretch/>
        </p:blipFill>
        <p:spPr>
          <a:xfrm rot="20878624">
            <a:off x="5623099" y="3550300"/>
            <a:ext cx="3668411" cy="2758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575" y="2168674"/>
            <a:ext cx="2413290" cy="436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0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67147" y="92351"/>
            <a:ext cx="11159616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Baskerville Old Face" panose="02020602080505020303" pitchFamily="18" charset="0"/>
              </a:rPr>
              <a:t>PROGRESSIVE PRESIDENTS: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147" y="1364573"/>
            <a:ext cx="53192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askerville Old Face" panose="02020602080505020303" pitchFamily="18" charset="0"/>
              </a:rPr>
              <a:t>ROOSEVELT’S SQUARE DEAL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146" y="2020569"/>
            <a:ext cx="8211046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askerville Old Face" panose="02020602080505020303" pitchFamily="18" charset="0"/>
              </a:rPr>
              <a:t>“Trust Buster”</a:t>
            </a:r>
            <a:r>
              <a:rPr lang="en-US" sz="2800" dirty="0">
                <a:latin typeface="Baskerville Old Face" panose="02020602080505020303" pitchFamily="18" charset="0"/>
              </a:rPr>
              <a:t>- </a:t>
            </a:r>
            <a:r>
              <a:rPr lang="en-US" sz="2800" u="sng" dirty="0">
                <a:latin typeface="Baskerville Old Face" panose="02020602080505020303" pitchFamily="18" charset="0"/>
              </a:rPr>
              <a:t>Break apart monopolies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Sherman Anti-Trust Act(1890)- stop trusts “in restraint of trade” (monopolies)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Roosevelt actually enforces and uses the Law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Goes after the “bad” trusts, leaves the “good” trusts alone.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637" y="2728748"/>
            <a:ext cx="4386363" cy="3938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631" y="4831001"/>
            <a:ext cx="3942324" cy="2003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656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67147" y="92351"/>
            <a:ext cx="11159616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Baskerville Old Face" panose="02020602080505020303" pitchFamily="18" charset="0"/>
              </a:rPr>
              <a:t>PROGRESSIVE PRESIDENTS: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146" y="1364573"/>
            <a:ext cx="526298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askerville Old Face" panose="02020602080505020303" pitchFamily="18" charset="0"/>
              </a:rPr>
              <a:t>ROOSEVELT’S SQUARE DEAL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146" y="2020569"/>
            <a:ext cx="6430602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askerville Old Face" panose="02020602080505020303" pitchFamily="18" charset="0"/>
              </a:rPr>
              <a:t>ROOSEVELT FOR LABOR</a:t>
            </a:r>
            <a:r>
              <a:rPr lang="en-US" sz="2800" dirty="0">
                <a:latin typeface="Baskerville Old Face" panose="02020602080505020303" pitchFamily="18" charset="0"/>
              </a:rPr>
              <a:t>-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Baskerville Old Face" panose="02020602080505020303" pitchFamily="18" charset="0"/>
              </a:rPr>
              <a:t>Supported labor over business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Arbitrated strike between mine workers and mine owners.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Compromise was reached; Mine workers more money and less hours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A WIN FOR LABOR! HURRAY FOR TEDDY!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854" y="2835853"/>
            <a:ext cx="3942544" cy="31737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6202"/>
          <a:stretch/>
        </p:blipFill>
        <p:spPr>
          <a:xfrm>
            <a:off x="6700251" y="1364573"/>
            <a:ext cx="5196987" cy="2049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138" y="5261888"/>
            <a:ext cx="57531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67147" y="92351"/>
            <a:ext cx="11159616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Baskerville Old Face" panose="02020602080505020303" pitchFamily="18" charset="0"/>
              </a:rPr>
              <a:t>PROGRESSIVE PRESIDENTS: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144" y="1364573"/>
            <a:ext cx="102452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askerville Old Face" panose="02020602080505020303" pitchFamily="18" charset="0"/>
              </a:rPr>
              <a:t>ROOSEVELT’S SQUARE DEAL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30" y="3664341"/>
            <a:ext cx="5467350" cy="30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7144" y="2157729"/>
            <a:ext cx="8211046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askerville Old Face" panose="02020602080505020303" pitchFamily="18" charset="0"/>
              </a:rPr>
              <a:t>Conservation: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Protect our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Baskerville Old Face" panose="02020602080505020303" pitchFamily="18" charset="0"/>
              </a:rPr>
              <a:t>Conserve natural treasures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Baskerville Old Face" panose="02020602080505020303" pitchFamily="18" charset="0"/>
              </a:rPr>
              <a:t>National Forests and Wildlife Preserves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207" y="4063325"/>
            <a:ext cx="5478998" cy="25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1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67147" y="92351"/>
            <a:ext cx="11159616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Baskerville Old Face" panose="02020602080505020303" pitchFamily="18" charset="0"/>
              </a:rPr>
              <a:t>PROGRESSIVE PRESIDENTS: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145" y="1364573"/>
            <a:ext cx="102452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askerville Old Face" panose="02020602080505020303" pitchFamily="18" charset="0"/>
              </a:rPr>
              <a:t>WILLIAM HOWARD TAFT:  (R) 1908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938" y="1986618"/>
            <a:ext cx="7209648" cy="4797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9048">
            <a:off x="9319506" y="1710142"/>
            <a:ext cx="2185706" cy="3087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2617" y="2017015"/>
            <a:ext cx="5382257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skerville Old Face" panose="02020602080505020303" pitchFamily="18" charset="0"/>
              </a:rPr>
              <a:t>Roosevelt’s chosen successor.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 Continues Progressive Agenda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u="sng" dirty="0">
                <a:latin typeface="Baskerville Old Face" panose="02020602080505020303" pitchFamily="18" charset="0"/>
              </a:rPr>
              <a:t>“Trust Buster”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u="sng" dirty="0">
                <a:latin typeface="Baskerville Old Face" panose="02020602080505020303" pitchFamily="18" charset="0"/>
              </a:rPr>
              <a:t>Stands up for labor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Not as popular as Roosevelt</a:t>
            </a:r>
          </a:p>
        </p:txBody>
      </p:sp>
    </p:spTree>
    <p:extLst>
      <p:ext uri="{BB962C8B-B14F-4D97-AF65-F5344CB8AC3E}">
        <p14:creationId xmlns:p14="http://schemas.microsoft.com/office/powerpoint/2010/main" val="10831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67147" y="92351"/>
            <a:ext cx="11159616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Baskerville Old Face" panose="02020602080505020303" pitchFamily="18" charset="0"/>
              </a:rPr>
              <a:t>ELECTION OF 1912: Teddy is back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7" y="2355058"/>
            <a:ext cx="11876259" cy="3549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3370" y="5323318"/>
            <a:ext cx="4599165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Baskerville Old Face" panose="02020602080505020303" pitchFamily="18" charset="0"/>
              </a:rPr>
              <a:t>Woodrow Wilson: Democrats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Democratic party united behind Wilson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5485" y="1413252"/>
            <a:ext cx="4808715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askerville Old Face" panose="02020602080505020303" pitchFamily="18" charset="0"/>
              </a:rPr>
              <a:t>Taft: Republican Party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Taft will not give the Republican nomination up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705" y="1449576"/>
            <a:ext cx="4599165" cy="13542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Baskerville Old Face" panose="02020602080505020303" pitchFamily="18" charset="0"/>
              </a:rPr>
              <a:t>Roosevelt: “Bull Moose” Party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Baskerville Old Face" panose="02020602080505020303" pitchFamily="18" charset="0"/>
              </a:rPr>
              <a:t>Roosevelt returns, and he want the Republican nomination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Baskerville Old Face" panose="02020602080505020303" pitchFamily="18" charset="0"/>
              </a:rPr>
              <a:t>Creates his own party</a:t>
            </a:r>
          </a:p>
        </p:txBody>
      </p:sp>
      <p:sp>
        <p:nvSpPr>
          <p:cNvPr id="2" name="Oval 1"/>
          <p:cNvSpPr/>
          <p:nvPr/>
        </p:nvSpPr>
        <p:spPr>
          <a:xfrm>
            <a:off x="4753247" y="4129899"/>
            <a:ext cx="1443495" cy="10705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94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67147" y="92351"/>
            <a:ext cx="11159616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Baskerville Old Face" panose="02020602080505020303" pitchFamily="18" charset="0"/>
              </a:rPr>
              <a:t>PROGRESSIVE PRESIDENTS: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145" y="1364573"/>
            <a:ext cx="102452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askerville Old Face" panose="02020602080505020303" pitchFamily="18" charset="0"/>
              </a:rPr>
              <a:t>WOODROW WILSON:  Progressive Democrat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955" y="2017015"/>
            <a:ext cx="6140446" cy="358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7145" y="2020569"/>
            <a:ext cx="8211046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Baskerville Old Face" panose="02020602080505020303" pitchFamily="18" charset="0"/>
              </a:rPr>
              <a:t>“ New Freedom” </a:t>
            </a:r>
            <a:r>
              <a:rPr lang="en-US" sz="2800" dirty="0">
                <a:latin typeface="Baskerville Old Face" panose="02020602080505020303" pitchFamily="18" charset="0"/>
              </a:rPr>
              <a:t>Regulates business/banks and pushes labor reform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Federal Trade Commission: regulates unfair business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Child labor law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8 hour work day for railroad workers.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23" y="4831001"/>
            <a:ext cx="4515729" cy="1975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9075601"/>
      </p:ext>
    </p:extLst>
  </p:cSld>
  <p:clrMapOvr>
    <a:masterClrMapping/>
  </p:clrMapOvr>
</p:sld>
</file>

<file path=ppt/theme/theme1.xml><?xml version="1.0" encoding="utf-8"?>
<a:theme xmlns:a="http://schemas.openxmlformats.org/drawingml/2006/main" name="IM Flash Br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 Flash Template 4 options 16x9" id="{860962D0-BA70-49C6-A128-CB02194385FB}" vid="{F94EF9BF-9206-4E9A-A2B8-ED68C5A81224}"/>
    </a:ext>
  </a:extLst>
</a:theme>
</file>

<file path=ppt/theme/theme2.xml><?xml version="1.0" encoding="utf-8"?>
<a:theme xmlns:a="http://schemas.openxmlformats.org/drawingml/2006/main" name="IM Flash Valu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 Flash Template 4 options 16x9" id="{860962D0-BA70-49C6-A128-CB02194385FB}" vid="{8E581176-660C-42E4-A07E-68761DA0C6BA}"/>
    </a:ext>
  </a:extLst>
</a:theme>
</file>

<file path=ppt/theme/theme3.xml><?xml version="1.0" encoding="utf-8"?>
<a:theme xmlns:a="http://schemas.openxmlformats.org/drawingml/2006/main" name="IM Flash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 Flash Template 4 options 16x9" id="{860962D0-BA70-49C6-A128-CB02194385FB}" vid="{2B74AD68-5535-4C88-826F-C29BCBE99B54}"/>
    </a:ext>
  </a:extLst>
</a:theme>
</file>

<file path=ppt/theme/theme4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2268</TotalTime>
  <Words>537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Baskerville Old Face</vt:lpstr>
      <vt:lpstr>Calibri</vt:lpstr>
      <vt:lpstr>Calibri Light</vt:lpstr>
      <vt:lpstr>IM Flash Bright</vt:lpstr>
      <vt:lpstr>IM Flash Values</vt:lpstr>
      <vt:lpstr>IM Flash Dark</vt:lpstr>
      <vt:lpstr>Office Theme</vt:lpstr>
      <vt:lpstr>PowerPoint Presentation</vt:lpstr>
      <vt:lpstr> PROGRESSIVE PRESIDENTS</vt:lpstr>
      <vt:lpstr>PROGRESSIVE PRESIDENTS:</vt:lpstr>
      <vt:lpstr>PROGRESSIVE PRESIDENTS:</vt:lpstr>
      <vt:lpstr>PROGRESSIVE PRESIDENTS:</vt:lpstr>
      <vt:lpstr>PROGRESSIVE PRESIDENTS:</vt:lpstr>
      <vt:lpstr>PROGRESSIVE PRESIDENTS:</vt:lpstr>
      <vt:lpstr>ELECTION OF 1912: Teddy is back</vt:lpstr>
      <vt:lpstr>PROGRESSIVE PRESIDENTS:</vt:lpstr>
      <vt:lpstr>THANK YOU PROGRESSIVE ERA!</vt:lpstr>
      <vt:lpstr>THANK YOU PROGRESSIVE ERA!</vt:lpstr>
    </vt:vector>
  </TitlesOfParts>
  <Company>Micron Technology,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dhubbard</dc:creator>
  <cp:lastModifiedBy>MIRABAI FREEMAN</cp:lastModifiedBy>
  <cp:revision>126</cp:revision>
  <dcterms:created xsi:type="dcterms:W3CDTF">2016-05-23T20:54:47Z</dcterms:created>
  <dcterms:modified xsi:type="dcterms:W3CDTF">2017-10-11T22:23:22Z</dcterms:modified>
</cp:coreProperties>
</file>