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3" r:id="rId3"/>
    <p:sldId id="296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9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6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6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5A5A-F6C3-40EC-B5CE-8313F53306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EF6D-D7E0-42C4-A4F1-BD9B7931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9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68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skerville Old Face" panose="02020602080505020303" pitchFamily="18" charset="0"/>
              </a:rPr>
              <a:t>STARTER #2</a:t>
            </a:r>
            <a:r>
              <a:rPr lang="en-US" sz="2000" dirty="0">
                <a:latin typeface="Baskerville Old Face" panose="02020602080505020303" pitchFamily="18" charset="0"/>
              </a:rPr>
              <a:t>: </a:t>
            </a:r>
            <a:r>
              <a:rPr lang="en-US" sz="3200" dirty="0">
                <a:latin typeface="Baskerville Old Face" panose="02020602080505020303" pitchFamily="18" charset="0"/>
              </a:rPr>
              <a:t>Answer the question in 3-5 sentences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606" y="1143000"/>
            <a:ext cx="87145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When is declaring war necessary and appropriate?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7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4524375" cy="66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5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"/>
            <a:ext cx="4224337" cy="65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5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"/>
            <a:ext cx="4305300" cy="65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399"/>
            <a:ext cx="4442460" cy="66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4899"/>
            <a:ext cx="4357687" cy="66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7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1281"/>
            <a:ext cx="4724400" cy="67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9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9550"/>
            <a:ext cx="4783058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3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27513"/>
            <a:ext cx="4306684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2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858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ernard MT Condensed" panose="02050806060905020404" pitchFamily="18" charset="0"/>
              </a:rPr>
              <a:t>WWI MOBILIZATION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70" y="1371600"/>
            <a:ext cx="6821130" cy="264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35" y="3276600"/>
            <a:ext cx="6096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151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9" y="115135"/>
            <a:ext cx="53985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US ENTERS WORLD WAR I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52400" y="838200"/>
            <a:ext cx="3124200" cy="1524000"/>
          </a:xfrm>
          <a:prstGeom prst="wedgeRoundRectCallout">
            <a:avLst>
              <a:gd name="adj1" fmla="val -4670"/>
              <a:gd name="adj2" fmla="val 67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Baskerville Old Face" panose="02020602080505020303" pitchFamily="18" charset="0"/>
              </a:rPr>
              <a:t>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00" y="5486400"/>
            <a:ext cx="88483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skerville Old Face" panose="02020602080505020303" pitchFamily="18" charset="0"/>
              </a:rPr>
              <a:t>*Still much opposition- “Foreign War” “Over there”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65390"/>
            <a:ext cx="4267200" cy="435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00" y="2959387"/>
            <a:ext cx="67909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Wilson: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“War to end all Wars”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“Make world safe for democracy”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“Freedom of the seas (trade)”</a:t>
            </a:r>
          </a:p>
        </p:txBody>
      </p:sp>
    </p:spTree>
    <p:extLst>
      <p:ext uri="{BB962C8B-B14F-4D97-AF65-F5344CB8AC3E}">
        <p14:creationId xmlns:p14="http://schemas.microsoft.com/office/powerpoint/2010/main" val="93070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8" y="115135"/>
            <a:ext cx="87288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WWI PROPAGANDA: Selling a War to America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00" y="897284"/>
            <a:ext cx="86959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Propaganda: </a:t>
            </a:r>
            <a:r>
              <a:rPr lang="en-US" sz="3200" dirty="0">
                <a:latin typeface="Baskerville Old Face" panose="02020602080505020303" pitchFamily="18" charset="0"/>
              </a:rPr>
              <a:t>spreading ideas and information to influence public opinion.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5297" y="2209800"/>
            <a:ext cx="3124200" cy="1524000"/>
          </a:xfrm>
          <a:prstGeom prst="wedgeRoundRectCallout">
            <a:avLst>
              <a:gd name="adj1" fmla="val -4670"/>
              <a:gd name="adj2" fmla="val 67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Baskerville Old Face" panose="02020602080505020303" pitchFamily="18" charset="0"/>
              </a:rPr>
              <a:t>WHY?</a:t>
            </a:r>
          </a:p>
          <a:p>
            <a:pPr algn="ctr"/>
            <a:r>
              <a:rPr lang="en-US" sz="4800" dirty="0">
                <a:latin typeface="Baskerville Old Face" panose="02020602080505020303" pitchFamily="18" charset="0"/>
              </a:rPr>
              <a:t>3 Reasons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74502"/>
            <a:ext cx="2995082" cy="4467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63" y="2119143"/>
            <a:ext cx="2546558" cy="3881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18" y="4726499"/>
            <a:ext cx="88483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skerville Old Face" panose="02020602080505020303" pitchFamily="18" charset="0"/>
              </a:rPr>
              <a:t>1. Recruitment: </a:t>
            </a:r>
            <a:r>
              <a:rPr lang="en-US" sz="2400" dirty="0">
                <a:latin typeface="Baskerville Old Face" panose="02020602080505020303" pitchFamily="18" charset="0"/>
              </a:rPr>
              <a:t>Men for the army (enlistment), people for industry</a:t>
            </a:r>
          </a:p>
          <a:p>
            <a:pPr marL="457200" indent="-457200">
              <a:buAutoNum type="arabicPeriod" startAt="2"/>
            </a:pPr>
            <a:r>
              <a:rPr lang="en-US" sz="3200" dirty="0">
                <a:latin typeface="Baskerville Old Face" panose="02020602080505020303" pitchFamily="18" charset="0"/>
              </a:rPr>
              <a:t>Donations</a:t>
            </a:r>
            <a:r>
              <a:rPr lang="en-US" sz="2400" dirty="0">
                <a:latin typeface="Baskerville Old Face" panose="02020602080505020303" pitchFamily="18" charset="0"/>
              </a:rPr>
              <a:t>: raise </a:t>
            </a:r>
            <a:r>
              <a:rPr lang="en-US" sz="2400" b="1" dirty="0">
                <a:latin typeface="Baskerville Old Face" panose="02020602080505020303" pitchFamily="18" charset="0"/>
              </a:rPr>
              <a:t>money</a:t>
            </a:r>
            <a:r>
              <a:rPr lang="en-US" sz="2400" dirty="0">
                <a:latin typeface="Baskerville Old Face" panose="02020602080505020303" pitchFamily="18" charset="0"/>
              </a:rPr>
              <a:t> (victory bonds) and raise </a:t>
            </a:r>
            <a:r>
              <a:rPr lang="en-US" sz="2400" b="1" dirty="0">
                <a:latin typeface="Baskerville Old Face" panose="02020602080505020303" pitchFamily="18" charset="0"/>
              </a:rPr>
              <a:t>food</a:t>
            </a:r>
          </a:p>
          <a:p>
            <a:pPr marL="457200" indent="-457200">
              <a:buAutoNum type="arabicPeriod" startAt="2"/>
            </a:pPr>
            <a:r>
              <a:rPr lang="en-US" sz="3200" dirty="0">
                <a:latin typeface="Baskerville Old Face" panose="02020602080505020303" pitchFamily="18" charset="0"/>
              </a:rPr>
              <a:t>Ration: </a:t>
            </a:r>
            <a:r>
              <a:rPr lang="en-US" sz="2400" dirty="0">
                <a:latin typeface="Baskerville Old Face" panose="02020602080505020303" pitchFamily="18" charset="0"/>
              </a:rPr>
              <a:t>save </a:t>
            </a:r>
            <a:r>
              <a:rPr lang="en-US" sz="2400" b="1" dirty="0">
                <a:latin typeface="Baskerville Old Face" panose="02020602080505020303" pitchFamily="18" charset="0"/>
              </a:rPr>
              <a:t>food</a:t>
            </a:r>
            <a:r>
              <a:rPr lang="en-US" sz="2400" dirty="0">
                <a:latin typeface="Baskerville Old Face" panose="02020602080505020303" pitchFamily="18" charset="0"/>
              </a:rPr>
              <a:t> and save </a:t>
            </a:r>
            <a:r>
              <a:rPr lang="en-US" sz="2400" b="1" dirty="0">
                <a:latin typeface="Baskerville Old Face" panose="02020602080505020303" pitchFamily="18" charset="0"/>
              </a:rPr>
              <a:t>fuel</a:t>
            </a:r>
          </a:p>
        </p:txBody>
      </p:sp>
    </p:spTree>
    <p:extLst>
      <p:ext uri="{BB962C8B-B14F-4D97-AF65-F5344CB8AC3E}">
        <p14:creationId xmlns:p14="http://schemas.microsoft.com/office/powerpoint/2010/main" val="361121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8" y="115135"/>
            <a:ext cx="87288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WWI PROPAGANDA: Selling a War to America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042" y="3276600"/>
            <a:ext cx="88483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skerville Old Face" panose="02020602080505020303" pitchFamily="18" charset="0"/>
              </a:rPr>
              <a:t>Dehumanization</a:t>
            </a:r>
            <a:r>
              <a:rPr lang="en-US" sz="2400" dirty="0">
                <a:latin typeface="Baskerville Old Face" panose="02020602080505020303" pitchFamily="18" charset="0"/>
              </a:rPr>
              <a:t>- the process of making the enemy appear inhuman. </a:t>
            </a:r>
            <a:br>
              <a:rPr lang="en-US" sz="2400" dirty="0">
                <a:latin typeface="Baskerville Old Face" panose="02020602080505020303" pitchFamily="18" charset="0"/>
              </a:rPr>
            </a:br>
            <a:r>
              <a:rPr lang="en-US" sz="2400" b="1" dirty="0">
                <a:latin typeface="Baskerville Old Face" panose="02020602080505020303" pitchFamily="18" charset="0"/>
              </a:rPr>
              <a:t>Demonization</a:t>
            </a:r>
            <a:r>
              <a:rPr lang="en-US" sz="2400" dirty="0">
                <a:latin typeface="Baskerville Old Face" panose="02020602080505020303" pitchFamily="18" charset="0"/>
              </a:rPr>
              <a:t>- the process of making the enemy appear evil </a:t>
            </a:r>
            <a:br>
              <a:rPr lang="en-US" sz="2400" dirty="0">
                <a:latin typeface="Baskerville Old Face" panose="02020602080505020303" pitchFamily="18" charset="0"/>
              </a:rPr>
            </a:br>
            <a:r>
              <a:rPr lang="en-US" sz="2400" b="1" dirty="0">
                <a:latin typeface="Baskerville Old Face" panose="02020602080505020303" pitchFamily="18" charset="0"/>
              </a:rPr>
              <a:t>Masculinity/Femininity</a:t>
            </a:r>
            <a:r>
              <a:rPr lang="en-US" sz="2400" dirty="0">
                <a:latin typeface="Baskerville Old Face" panose="02020602080505020303" pitchFamily="18" charset="0"/>
              </a:rPr>
              <a:t>- Portrayal of women as frail and needing a man to protect them. </a:t>
            </a:r>
            <a:br>
              <a:rPr lang="en-US" sz="2400" dirty="0">
                <a:latin typeface="Baskerville Old Face" panose="02020602080505020303" pitchFamily="18" charset="0"/>
              </a:rPr>
            </a:br>
            <a:r>
              <a:rPr lang="en-US" sz="2400" b="1" dirty="0">
                <a:latin typeface="Baskerville Old Face" panose="02020602080505020303" pitchFamily="18" charset="0"/>
              </a:rPr>
              <a:t>Fear</a:t>
            </a:r>
            <a:r>
              <a:rPr lang="en-US" sz="2400" dirty="0">
                <a:latin typeface="Baskerville Old Face" panose="02020602080505020303" pitchFamily="18" charset="0"/>
              </a:rPr>
              <a:t>- Showing something that caused the target audience to fear the enemies causing the audience to take action. </a:t>
            </a:r>
            <a:br>
              <a:rPr lang="en-US" sz="2400" dirty="0">
                <a:latin typeface="Baskerville Old Face" panose="02020602080505020303" pitchFamily="18" charset="0"/>
              </a:rPr>
            </a:br>
            <a:r>
              <a:rPr lang="en-US" sz="2400" b="1" dirty="0">
                <a:latin typeface="Baskerville Old Face" panose="02020602080505020303" pitchFamily="18" charset="0"/>
              </a:rPr>
              <a:t>Nationalism</a:t>
            </a:r>
            <a:r>
              <a:rPr lang="en-US" sz="2400" dirty="0">
                <a:latin typeface="Baskerville Old Face" panose="02020602080505020303" pitchFamily="18" charset="0"/>
              </a:rPr>
              <a:t>: Pride in one's nation and the image of your country being threatened by another cause the target audience to take action.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8042" y="838200"/>
            <a:ext cx="3473357" cy="1524000"/>
          </a:xfrm>
          <a:prstGeom prst="wedgeRoundRectCallout">
            <a:avLst>
              <a:gd name="adj1" fmla="val -4670"/>
              <a:gd name="adj2" fmla="val 67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Baskerville Old Face" panose="02020602080505020303" pitchFamily="18" charset="0"/>
              </a:rPr>
              <a:t>HOW?</a:t>
            </a:r>
          </a:p>
          <a:p>
            <a:pPr algn="ctr"/>
            <a:r>
              <a:rPr lang="en-US" sz="4800" dirty="0">
                <a:latin typeface="Baskerville Old Face" panose="02020602080505020303" pitchFamily="18" charset="0"/>
              </a:rPr>
              <a:t>5 THEMES</a:t>
            </a:r>
          </a:p>
        </p:txBody>
      </p:sp>
    </p:spTree>
    <p:extLst>
      <p:ext uri="{BB962C8B-B14F-4D97-AF65-F5344CB8AC3E}">
        <p14:creationId xmlns:p14="http://schemas.microsoft.com/office/powerpoint/2010/main" val="177933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18" y="115135"/>
            <a:ext cx="522368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PROPAGANDA POSTERS: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Easy to duplicate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Put them everywhere</a:t>
            </a:r>
          </a:p>
        </p:txBody>
      </p:sp>
      <p:pic>
        <p:nvPicPr>
          <p:cNvPr id="1026" name="Picture 2" descr="http://thumbs.media.smithsonianmag.com/filer/f6/33/f633215e-613e-454c-afde-85c7bd7d6ad7/01_main_prihhc_0000024edit.jpg__1072x0_q85_upsc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1" t="4228" r="27011" b="10560"/>
          <a:stretch/>
        </p:blipFill>
        <p:spPr bwMode="auto">
          <a:xfrm>
            <a:off x="2518012" y="1905000"/>
            <a:ext cx="3856420" cy="46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9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.media.smithsonianmag.com/filer/fa/e9/fae90a26-1a35-4404-a23b-7641f6a5c93e/11_prihhc_0000057edit.jpg__1072x0_q85_upsc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4243" r="30344" b="3902"/>
          <a:stretch/>
        </p:blipFill>
        <p:spPr bwMode="auto">
          <a:xfrm>
            <a:off x="2514600" y="152400"/>
            <a:ext cx="423493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4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45116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0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292969" cy="68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3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 algn="ctr">
          <a:defRPr sz="2800" b="1" u="sng" dirty="0" smtClean="0">
            <a:latin typeface="Baskerville Old Face" panose="02020602080505020303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149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Baskerville Old Face</vt:lpstr>
      <vt:lpstr>Bernard MT 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69</cp:revision>
  <dcterms:created xsi:type="dcterms:W3CDTF">2016-06-01T00:15:12Z</dcterms:created>
  <dcterms:modified xsi:type="dcterms:W3CDTF">2016-12-02T03:10:34Z</dcterms:modified>
</cp:coreProperties>
</file>