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829675"/>
            <a:ext cx="2971799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2308859" y="-205423"/>
            <a:ext cx="452627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l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dk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057551" y="1057655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1" i="0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0368" lvl="0" marL="292608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78740" lvl="1" marL="59436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482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0960" lvl="3" marL="10515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8072" lvl="4" marL="1261872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64592" y="146304"/>
            <a:ext cx="8814815" cy="2505455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 txBox="1"/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8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000128" y="3267456"/>
            <a:ext cx="7406639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722375" y="498229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68BE6E"/>
              </a:buClr>
              <a:buFont typeface="Rockwell"/>
              <a:buNone/>
              <a:defRPr b="1" i="0" sz="4000" u="none" cap="none" strike="noStrike">
                <a:solidFill>
                  <a:srgbClr val="68BE6E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22312" y="3287712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9652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73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787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711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48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9652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73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787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711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2" name="Shape 52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616743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800600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457200" y="2519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539" lvl="0" marL="9144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539" lvl="0" marL="9144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457200" y="2362200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431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93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863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14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838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4" type="body"/>
          </p:nvPr>
        </p:nvSpPr>
        <p:spPr>
          <a:xfrm>
            <a:off x="4645025" y="2362200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431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93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863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14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838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532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9" name="Shape 69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040442" y="4724400"/>
            <a:ext cx="5486399" cy="6645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1" i="0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040442" y="5388935"/>
            <a:ext cx="5486399" cy="912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6510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371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588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282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7" name="Shape 77"/>
          <p:cNvSpPr/>
          <p:nvPr>
            <p:ph idx="2" type="pic"/>
          </p:nvPr>
        </p:nvSpPr>
        <p:spPr>
          <a:xfrm>
            <a:off x="304800" y="249863"/>
            <a:ext cx="8534399" cy="4343400"/>
          </a:xfrm>
          <a:prstGeom prst="round2DiagRect">
            <a:avLst>
              <a:gd fmla="val 11403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29210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" flip="none" tx="0" sx="50000" ty="0" sy="5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64592" y="147084"/>
            <a:ext cx="8810846" cy="6565391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B8B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DFE0D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//upload.wikimedia.org/wikipedia/commons/9/96/Bundesarchiv_Bild_183-Z0309-310,_Zerst%C3%B6rtes_Dresden.jpg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//upload.wikimedia.org/wikipedia/commons/d/d2/Yalta_summit_1945_with_Churchill,_Roosevelt,_Stalin.jpg" TargetMode="External"/><Relationship Id="rId4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oogle.com/url?sa=i&amp;rct=j&amp;q=&amp;esrc=s&amp;source=images&amp;cd=&amp;cad=rja&amp;uact=8&amp;ved=0ahUKEwj_yd6TuIjSAhWirVQKHShGDb8QjRwIBw&amp;url=http%3A%2F%2Fwww.johndclare.net%2Fcold_war4.htm&amp;psig=AFQjCNEGzEsli159uCVf76zBWymrkpqwmg&amp;ust=1486916068759730" TargetMode="External"/><Relationship Id="rId4" Type="http://schemas.openxmlformats.org/officeDocument/2006/relationships/image" Target="../media/image0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oogle.com/url?sa=i&amp;rct=j&amp;q=&amp;esrc=s&amp;source=images&amp;cd=&amp;cad=rja&amp;uact=8&amp;ved=0ahUKEwjt3qG0uIjSAhUKxlQKHWIMAB8QjRwIBw&amp;url=http%3A%2F%2Fwww.district205.net%2Fdomain%2F47&amp;bvm=bv.146786187,d.cGw&amp;psig=AFQjCNFMnP72xsa07jlcb8VC7XiyLGwDOw&amp;ust=1486916124643082" TargetMode="External"/><Relationship Id="rId4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//upload.wikimedia.org/wikipedia/commons/d/d2/Yalta_summit_1945_with_Churchill,_Roosevelt,_Stalin.jpg" TargetMode="External"/><Relationship Id="rId4" Type="http://schemas.openxmlformats.org/officeDocument/2006/relationships/image" Target="../media/image0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//upload.wikimedia.org/wikipedia/commons/1/11/Franklin_Roosevelt_funeral_procession_1945.jpg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Relationship Id="rId4" Type="http://schemas.openxmlformats.org/officeDocument/2006/relationships/image" Target="../media/image01.jpg"/><Relationship Id="rId5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google.com/url?sa=i&amp;rct=j&amp;q=&amp;esrc=s&amp;source=images&amp;cd=&amp;cad=rja&amp;uact=8&amp;ved=0ahUKEwiPgbCfuojSAhXjsFQKHdLQCFMQjRwIBw&amp;url=http%3A%2F%2Fwww.livebinders.com%2Fplay%2Fplay%3Fid%3D1409937&amp;bvm=bv.146786187,d.cGw&amp;psig=AFQjCNE-OlsatVCBC5BRhSubowd6jlh6wg&amp;ust=1486916617715470" TargetMode="External"/><Relationship Id="rId4" Type="http://schemas.openxmlformats.org/officeDocument/2006/relationships/image" Target="../media/image1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n.wikipedia.org/wiki/File:Germany_location_map.svg" TargetMode="External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//upload.wikimedia.org/wikipedia/commons/7/7f/Koeln_1945.jpg" TargetMode="External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n.wikipedia.org/wiki/File:Germany_location_map.svg" TargetMode="External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en.wikipedia.org/wiki/File:Fires_ravaging_Bettenhausen_after_Allied_bombing_cph.3a21897.jpg" TargetMode="External"/><Relationship Id="rId4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n.wikipedia.org/wiki/File:Deutschland_Lage_von_Hamburg.svg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n.wikipedia.org/wiki/File:Hamburg_after_the_1943_bombing.jpg" TargetMode="External"/><Relationship Id="rId4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Total War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Total War: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Wage war against everything/everyone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Target industry-ability to fight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Target people- break will to fight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Strategic Bombing: “Terror Bombing”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Bomb cities and civilian populations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Target industrial and manufacturing centers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1" i="0" lang="en-US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Dresden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25,000 German civilians dead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Many more thousand refugees dead</a:t>
            </a:r>
          </a:p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90 percent of the city destroyed.</a:t>
            </a:r>
          </a:p>
        </p:txBody>
      </p:sp>
      <p:pic>
        <p:nvPicPr>
          <p:cNvPr descr="File:Bundesarchiv Bild 183-Z0309-310, Zerstörtes Dresden.jpg" id="166" name="Shape 16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8600" y="2032803"/>
            <a:ext cx="5503102" cy="371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Yalta Conference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46235"/>
            <a:ext cx="7900586" cy="1840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Meet to discuss post peace Europe (February 1945)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Big Three: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Franklin Roosevelt; United States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Winston Churchill; Great Britain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Joseph Stalin; USSR</a:t>
            </a:r>
          </a:p>
        </p:txBody>
      </p:sp>
      <p:pic>
        <p:nvPicPr>
          <p:cNvPr descr="File:Yalta summit 1945 with Churchill, Roosevelt, Stalin.jpg" id="173" name="Shape 17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7510" y="3717544"/>
            <a:ext cx="3382383" cy="273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Yalta Accords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646236"/>
            <a:ext cx="5576130" cy="3729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b="1" i="0" lang="en-US" sz="272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Germany: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Only accept unconditional surrender, demilitarize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Divided into four zones of occupation</a:t>
            </a:r>
          </a:p>
          <a:p>
            <a:pPr indent="-200660" lvl="2" marL="8229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97700"/>
              <a:buFont typeface="Noto Sans Symbols"/>
              <a:buChar char="⚫"/>
            </a:pPr>
            <a:r>
              <a:rPr b="0" i="0" lang="en-US" sz="1954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US, UK, France, and USSR</a:t>
            </a:r>
          </a:p>
          <a:p>
            <a:pPr indent="-200660" lvl="2" marL="8229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97700"/>
              <a:buFont typeface="Noto Sans Symbols"/>
              <a:buChar char="⚫"/>
            </a:pPr>
            <a:r>
              <a:rPr b="0" i="0" lang="en-US" sz="1954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Frances zone created at expense of US and UK territory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Divide Berlin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Germany pays for war, reparations and forced labor (Soviet Union)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Rockwell"/>
              <a:buNone/>
            </a:pPr>
            <a:r>
              <a:t/>
            </a:r>
            <a:endParaRPr b="0" i="0" sz="221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2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None/>
            </a:pPr>
            <a:r>
              <a:t/>
            </a:r>
            <a:endParaRPr b="0" i="0" sz="221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00660" lvl="2" marL="822960" marR="0" rtl="0" algn="l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ct val="97750"/>
              <a:buFont typeface="Noto Sans Symbols"/>
              <a:buNone/>
            </a:pPr>
            <a:r>
              <a:t/>
            </a:r>
            <a:endParaRPr b="0" i="0" sz="1954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Occupation Zones and States (1947)"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2351" y="1809041"/>
            <a:ext cx="2579080" cy="364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Yalta Accords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46236"/>
            <a:ext cx="4678822" cy="4718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b="1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Europe: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b="0" i="0" lang="en-US" sz="2405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Conditions for </a:t>
            </a:r>
            <a:r>
              <a:rPr b="1" i="0" lang="en-US" sz="2405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eventual</a:t>
            </a:r>
            <a:r>
              <a:rPr b="0" i="0" lang="en-US" sz="2405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free elections in occupied countries</a:t>
            </a:r>
          </a:p>
          <a:p>
            <a:pPr indent="-200660" lvl="2" marL="8229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1285"/>
              <a:buFont typeface="Noto Sans Symbols"/>
              <a:buChar char="⚫"/>
            </a:pPr>
            <a:r>
              <a:rPr b="0" i="0" lang="en-US" sz="2127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No date, no specifics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b="0" i="0" lang="en-US" sz="2405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 communist Poles retain control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b="0" i="0" lang="en-US" sz="2405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Soviets keep annexed territory from Poland in the east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Rockwell"/>
              <a:buChar char="•"/>
            </a:pPr>
            <a:r>
              <a:rPr b="0" i="0" lang="en-US" sz="2405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Poles get a piece of  Germany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http://www.pbs.org/behindcloseddoors/maps/poland_post_wwii.png" id="187" name="Shape 187"/>
          <p:cNvPicPr preferRelativeResize="0"/>
          <p:nvPr/>
        </p:nvPicPr>
        <p:blipFill rotWithShape="1">
          <a:blip r:embed="rId3">
            <a:alphaModFix/>
          </a:blip>
          <a:srcRect b="7318" l="2736" r="20042" t="4559"/>
          <a:stretch/>
        </p:blipFill>
        <p:spPr>
          <a:xfrm>
            <a:off x="5289846" y="2358638"/>
            <a:ext cx="3253253" cy="244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Yalta Accords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46236"/>
            <a:ext cx="4075042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1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Asia: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Soviet Union agrees to enter War in the Pacific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Soviets will get territory from Japan and interests in China in return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00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Image result for Yalta and Asia" id="194" name="Shape 19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287" y="1736033"/>
            <a:ext cx="4407164" cy="416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Yalta Accords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57200" y="1646236"/>
            <a:ext cx="4948168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1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United Nations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Stalin agrees to enter United Nations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US, UK, France, and Soviet Union given permanent membership in Security Council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Veto power.</a:t>
            </a:r>
          </a:p>
        </p:txBody>
      </p:sp>
      <p:pic>
        <p:nvPicPr>
          <p:cNvPr descr="Image result for United Nations" id="201" name="Shape 20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1112" y="1782417"/>
            <a:ext cx="3454813" cy="345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Yalta Accords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46236"/>
            <a:ext cx="454208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Vague language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No specific 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ckwel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No deadlines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Free Poles betrayed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Too much faith in Stalin</a:t>
            </a:r>
          </a:p>
          <a:p>
            <a:pPr indent="-2336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File:Yalta summit 1945 with Churchill, Roosevelt, Stalin.jpg" id="208" name="Shape 20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8178" y="2167040"/>
            <a:ext cx="4060830" cy="327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FDR Passes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April 12</a:t>
            </a:r>
            <a:r>
              <a:rPr b="0" baseline="3000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</a:t>
            </a: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, 1945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636"/>
              <a:buFont typeface="Noto Sans Symbols"/>
              <a:buChar char="⦿"/>
            </a:pPr>
            <a:r>
              <a:rPr b="0" i="1" lang="en-US" sz="222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"Men will thank God on their knees a hundred years from now that Franklin D. Roosevelt was in the White House".</a:t>
            </a:r>
          </a:p>
        </p:txBody>
      </p:sp>
      <p:pic>
        <p:nvPicPr>
          <p:cNvPr descr="File:Franklin Roosevelt funeral procession 1945.jpg" id="215" name="Shape 2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0" y="2158439"/>
            <a:ext cx="3741175" cy="287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9798" y="2229348"/>
            <a:ext cx="3601328" cy="270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Hitler commits suicide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April 30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, 1945</a:t>
            </a:r>
          </a:p>
        </p:txBody>
      </p:sp>
      <p:pic>
        <p:nvPicPr>
          <p:cNvPr descr="http://media.ourstory.com/89/21/00/089ccbb83440ea376304f95cf2c37d713be3fbd1/63bc82bbae8538479dac86e98e724312c59b2966-l.gif"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48161">
            <a:off x="4157199" y="1830952"/>
            <a:ext cx="2806310" cy="4112695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Germany Surrenders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46236"/>
            <a:ext cx="4473387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May 7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, 1945</a:t>
            </a:r>
          </a:p>
        </p:txBody>
      </p:sp>
      <p:pic>
        <p:nvPicPr>
          <p:cNvPr descr="http://www.historyplace.com/worldwar2/ww2-pix/jodl-signs.jpg"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860" y="2659277"/>
            <a:ext cx="5605780" cy="3745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englishclub.com/images/twih/wk19_ve-day.jpg"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5917" y="1850496"/>
            <a:ext cx="3830464" cy="268132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65000" kx="195000" rotWithShape="0" algn="tl" dir="12900000" dist="50800" ky="19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Aircraft</a:t>
            </a:r>
          </a:p>
        </p:txBody>
      </p:sp>
      <p:pic>
        <p:nvPicPr>
          <p:cNvPr descr="http://www.aviation-history.com/republic/p47-10.jpg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9464" y="3805767"/>
            <a:ext cx="3461578" cy="2717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TMBcqqJq6LempmuNJnUjs63iu5F8U55iaB_4G_6Pjxhf9sFcubldau4Xzw"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637" y="1526670"/>
            <a:ext cx="3580849" cy="2780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d/da/15th_AF_B-24_Liberator.jpg" id="106" name="Shape 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3380" y="1526670"/>
            <a:ext cx="3572317" cy="278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14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TWO SUPERPOWERS EMERGE</a:t>
            </a:r>
          </a:p>
        </p:txBody>
      </p:sp>
      <p:pic>
        <p:nvPicPr>
          <p:cNvPr descr="Image result for TWO SUPERPOWERS" id="237" name="Shape 2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39" y="1656523"/>
            <a:ext cx="8344446" cy="320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Target: Cologne, Germany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46236"/>
            <a:ext cx="4909929" cy="3760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b="0" i="0" lang="en-US" sz="272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1940-1945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b="0" i="0" lang="en-US" sz="272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Located in the Rhine River valley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b="0" i="0" lang="en-US" sz="272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Military Area Command Headquarters 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b="0" i="0" lang="en-US" sz="272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Major Industrial City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518"/>
              <a:buFont typeface="Noto Sans Symbols"/>
              <a:buChar char="⦿"/>
            </a:pPr>
            <a:r>
              <a:rPr b="0" i="0" lang="en-US" sz="272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Large civilian population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409"/>
              <a:buFont typeface="Rockwell"/>
              <a:buNone/>
            </a:pPr>
            <a:r>
              <a:t/>
            </a:r>
            <a:endParaRPr b="0" i="0" sz="221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33680" lvl="1" marL="640080" marR="0" rtl="0" algn="l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90409"/>
              <a:buFont typeface="Rockwel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Appropriate Military Target? Does this help us win the war?  Should we bomb this city?</a:t>
            </a:r>
          </a:p>
        </p:txBody>
      </p:sp>
      <p:pic>
        <p:nvPicPr>
          <p:cNvPr descr="Cologne is located in Germany" id="113" name="Shape 1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5469" y="1683025"/>
            <a:ext cx="2614132" cy="310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947873" y="3298676"/>
            <a:ext cx="76912" cy="85458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53765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1" i="0" lang="en-US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Cologne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20,000 civilians dead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Wounded Nazi War Machine</a:t>
            </a:r>
          </a:p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City completely destroyed</a:t>
            </a:r>
          </a:p>
        </p:txBody>
      </p:sp>
      <p:pic>
        <p:nvPicPr>
          <p:cNvPr descr="File:Koeln 1945.jpg" id="121" name="Shape 121">
            <a:hlinkClick r:id="rId3"/>
          </p:cNvPr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1030" y="2130286"/>
            <a:ext cx="5554309" cy="397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Target: Kassel, Germany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646236"/>
            <a:ext cx="4909929" cy="3760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Char char="⦿"/>
            </a:pPr>
            <a:r>
              <a:rPr b="0" i="0" lang="en-US" sz="248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1942-1945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Char char="⦿"/>
            </a:pPr>
            <a:r>
              <a:rPr b="0" i="0" lang="en-US" sz="248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Located in central Germany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Char char="⦿"/>
            </a:pPr>
            <a:r>
              <a:rPr b="0" i="0" lang="en-US" sz="248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Military Area Command Headquarters 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Char char="⦿"/>
            </a:pPr>
            <a:r>
              <a:rPr b="0" i="0" lang="en-US" sz="248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Aircraft, tank, engine, production plant.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440"/>
              <a:buFont typeface="Noto Sans Symbols"/>
              <a:buChar char="⦿"/>
            </a:pPr>
            <a:r>
              <a:rPr b="0" i="0" lang="en-US" sz="248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Moderate civilian population</a:t>
            </a:r>
          </a:p>
          <a:p>
            <a:pPr indent="-23368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675"/>
              <a:buFont typeface="Rockwell"/>
              <a:buNone/>
            </a:pPr>
            <a:r>
              <a:t/>
            </a:r>
            <a:endParaRPr b="0" i="0" sz="2015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33680" lvl="1" marL="640080" marR="0" rtl="0" algn="l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90675"/>
              <a:buFont typeface="Rockwell"/>
              <a:buChar char="•"/>
            </a:pPr>
            <a:r>
              <a:rPr b="0" i="0" lang="en-US" sz="2015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Appropriate Military Target? Does this help us win the war? Should we bomb this city?</a:t>
            </a:r>
          </a:p>
        </p:txBody>
      </p:sp>
      <p:pic>
        <p:nvPicPr>
          <p:cNvPr descr="Cologne is located in Germany" id="128" name="Shape 1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8169" y="1698241"/>
            <a:ext cx="2614132" cy="310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6483826" y="3017323"/>
            <a:ext cx="142056" cy="85458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53765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1" i="0" lang="en-US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Kassel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10,000 dead</a:t>
            </a:r>
          </a:p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City completely destroyed</a:t>
            </a:r>
          </a:p>
        </p:txBody>
      </p:sp>
      <p:pic>
        <p:nvPicPr>
          <p:cNvPr descr="Fires in the Bettenhausen district" id="136" name="Shape 1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6532" y="2537889"/>
            <a:ext cx="4956126" cy="382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Target: Hamburg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46236"/>
            <a:ext cx="5068956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Major bombing: July 1943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N. Germany city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Major transport hub (port, railroad)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Largest industrial city (armaments factories, oil)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066"/>
              <a:buFont typeface="Noto Sans Symbols"/>
              <a:buChar char="⦿"/>
            </a:pPr>
            <a:r>
              <a:rPr b="0" i="0" lang="en-US" sz="296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One of the most populous cities in Germany.</a:t>
            </a:r>
          </a:p>
          <a:p>
            <a:pPr indent="-302260" lvl="3" marL="6578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157"/>
              <a:buFont typeface="Noto Sans Symbols"/>
              <a:buChar char="⦿"/>
            </a:pPr>
            <a:r>
              <a:rPr b="0" i="0" lang="en-US" sz="185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Appropriate Military Target? Does this help us win the war? Should we bomb this city.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http://upload.wikimedia.org/wikipedia/commons/thumb/3/3a/Deutschland_Lage_von_Hamburg.svg/155px-Deutschland_Lage_von_Hamburg.svg.png" id="143" name="Shape 1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0514" y="1722109"/>
            <a:ext cx="2773155" cy="375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1" i="0" lang="en-US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Hamburg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42,000 civilians dead</a:t>
            </a:r>
          </a:p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Huge hit on Germany’s war effort</a:t>
            </a:r>
          </a:p>
        </p:txBody>
      </p:sp>
      <p:pic>
        <p:nvPicPr>
          <p:cNvPr descr="http://upload.wikimedia.org/wikipedia/commons/thumb/8/87/Hamburg_after_the_1943_bombing.jpg/220px-Hamburg_after_the_1943_bombing.jpg" id="150" name="Shape 1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0634" y="1853241"/>
            <a:ext cx="5436843" cy="4102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Target: Dresden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646236"/>
            <a:ext cx="5080475" cy="3882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⦿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February of 1945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⦿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Located on the Elbe River near Czech border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⦿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Some industry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⦿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 cultural center known for Porcelain production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⦿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7</a:t>
            </a:r>
            <a:r>
              <a:rPr b="0" baseline="3000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</a:t>
            </a: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largest city in Germany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9730"/>
              <a:buFont typeface="Noto Sans Symbols"/>
              <a:buChar char="⦿"/>
            </a:pPr>
            <a:r>
              <a:rPr b="0" i="0" lang="en-US" sz="259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Filled with civilian refugees after the collapse of the Eastern front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9066"/>
              <a:buFont typeface="Noto Sans Symbols"/>
              <a:buNone/>
            </a:pPr>
            <a:r>
              <a:t/>
            </a:r>
            <a:endParaRPr b="0" i="0" sz="296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http://upload.wikimedia.org/wikipedia/commons/thumb/0/0d/Germany_location_map.svg/170px-Germany_location_map.svg.png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5978" y="1640792"/>
            <a:ext cx="2698562" cy="32065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7939042" y="3264492"/>
            <a:ext cx="76912" cy="85458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53765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405783" y="5308916"/>
            <a:ext cx="4572000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Appropriate Military Target? Does this help to win the war? Should we bomb this city?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